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07" r:id="rId2"/>
    <p:sldId id="274" r:id="rId3"/>
    <p:sldId id="257" r:id="rId4"/>
    <p:sldId id="258" r:id="rId5"/>
    <p:sldId id="275" r:id="rId6"/>
    <p:sldId id="259" r:id="rId7"/>
    <p:sldId id="297" r:id="rId8"/>
    <p:sldId id="260" r:id="rId9"/>
    <p:sldId id="298" r:id="rId10"/>
    <p:sldId id="295" r:id="rId11"/>
    <p:sldId id="299" r:id="rId12"/>
    <p:sldId id="296" r:id="rId13"/>
    <p:sldId id="300" r:id="rId14"/>
    <p:sldId id="301" r:id="rId15"/>
    <p:sldId id="302" r:id="rId16"/>
    <p:sldId id="303" r:id="rId17"/>
    <p:sldId id="358" r:id="rId18"/>
    <p:sldId id="304" r:id="rId19"/>
    <p:sldId id="359" r:id="rId20"/>
    <p:sldId id="357" r:id="rId21"/>
    <p:sldId id="294" r:id="rId22"/>
    <p:sldId id="356" r:id="rId23"/>
    <p:sldId id="318" r:id="rId24"/>
    <p:sldId id="355" r:id="rId25"/>
    <p:sldId id="319" r:id="rId26"/>
    <p:sldId id="354" r:id="rId27"/>
    <p:sldId id="320" r:id="rId28"/>
    <p:sldId id="353" r:id="rId29"/>
    <p:sldId id="322" r:id="rId30"/>
    <p:sldId id="352" r:id="rId31"/>
    <p:sldId id="305" r:id="rId32"/>
    <p:sldId id="323" r:id="rId33"/>
    <p:sldId id="351" r:id="rId34"/>
    <p:sldId id="324" r:id="rId35"/>
    <p:sldId id="350" r:id="rId36"/>
    <p:sldId id="306" r:id="rId37"/>
    <p:sldId id="325" r:id="rId38"/>
    <p:sldId id="349" r:id="rId39"/>
    <p:sldId id="326" r:id="rId40"/>
    <p:sldId id="348" r:id="rId41"/>
    <p:sldId id="327" r:id="rId42"/>
    <p:sldId id="328" r:id="rId43"/>
    <p:sldId id="347" r:id="rId44"/>
    <p:sldId id="329" r:id="rId45"/>
    <p:sldId id="346" r:id="rId46"/>
    <p:sldId id="330" r:id="rId47"/>
    <p:sldId id="331" r:id="rId48"/>
    <p:sldId id="345" r:id="rId49"/>
    <p:sldId id="332" r:id="rId50"/>
    <p:sldId id="344" r:id="rId51"/>
    <p:sldId id="333" r:id="rId52"/>
    <p:sldId id="334" r:id="rId53"/>
    <p:sldId id="343" r:id="rId54"/>
    <p:sldId id="335" r:id="rId55"/>
    <p:sldId id="342" r:id="rId56"/>
    <p:sldId id="336" r:id="rId57"/>
    <p:sldId id="337" r:id="rId58"/>
    <p:sldId id="341" r:id="rId59"/>
    <p:sldId id="338" r:id="rId60"/>
    <p:sldId id="340" r:id="rId61"/>
    <p:sldId id="339" r:id="rId62"/>
    <p:sldId id="360" r:id="rId63"/>
    <p:sldId id="361" r:id="rId64"/>
    <p:sldId id="362" r:id="rId65"/>
    <p:sldId id="366" r:id="rId66"/>
    <p:sldId id="363" r:id="rId67"/>
    <p:sldId id="364" r:id="rId68"/>
    <p:sldId id="365" r:id="rId69"/>
    <p:sldId id="367" r:id="rId70"/>
    <p:sldId id="368" r:id="rId71"/>
    <p:sldId id="308" r:id="rId72"/>
    <p:sldId id="370" r:id="rId73"/>
    <p:sldId id="369" r:id="rId74"/>
    <p:sldId id="371" r:id="rId75"/>
    <p:sldId id="372" r:id="rId76"/>
    <p:sldId id="373" r:id="rId77"/>
    <p:sldId id="374" r:id="rId78"/>
    <p:sldId id="408" r:id="rId79"/>
    <p:sldId id="375" r:id="rId80"/>
    <p:sldId id="376" r:id="rId81"/>
    <p:sldId id="377" r:id="rId82"/>
    <p:sldId id="378" r:id="rId83"/>
    <p:sldId id="380" r:id="rId84"/>
    <p:sldId id="381" r:id="rId85"/>
    <p:sldId id="382" r:id="rId86"/>
    <p:sldId id="383" r:id="rId87"/>
    <p:sldId id="384" r:id="rId88"/>
    <p:sldId id="387" r:id="rId89"/>
    <p:sldId id="388" r:id="rId90"/>
    <p:sldId id="389" r:id="rId91"/>
    <p:sldId id="390" r:id="rId92"/>
    <p:sldId id="392" r:id="rId93"/>
    <p:sldId id="391" r:id="rId94"/>
    <p:sldId id="393" r:id="rId95"/>
    <p:sldId id="396" r:id="rId96"/>
    <p:sldId id="397" r:id="rId97"/>
    <p:sldId id="398" r:id="rId98"/>
    <p:sldId id="399" r:id="rId99"/>
    <p:sldId id="400" r:id="rId100"/>
    <p:sldId id="401" r:id="rId101"/>
    <p:sldId id="402" r:id="rId102"/>
    <p:sldId id="310" r:id="rId103"/>
    <p:sldId id="403" r:id="rId104"/>
    <p:sldId id="404" r:id="rId105"/>
    <p:sldId id="405" r:id="rId106"/>
    <p:sldId id="406" r:id="rId107"/>
    <p:sldId id="311" r:id="rId10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F39219C-E70F-4776-9E64-F8C17891DA51}">
          <p14:sldIdLst>
            <p14:sldId id="407"/>
            <p14:sldId id="274"/>
            <p14:sldId id="257"/>
            <p14:sldId id="258"/>
            <p14:sldId id="275"/>
            <p14:sldId id="259"/>
            <p14:sldId id="297"/>
            <p14:sldId id="260"/>
            <p14:sldId id="298"/>
            <p14:sldId id="295"/>
            <p14:sldId id="299"/>
            <p14:sldId id="296"/>
            <p14:sldId id="300"/>
            <p14:sldId id="301"/>
            <p14:sldId id="302"/>
            <p14:sldId id="303"/>
            <p14:sldId id="358"/>
            <p14:sldId id="304"/>
            <p14:sldId id="359"/>
            <p14:sldId id="357"/>
            <p14:sldId id="294"/>
            <p14:sldId id="356"/>
            <p14:sldId id="318"/>
            <p14:sldId id="355"/>
            <p14:sldId id="319"/>
            <p14:sldId id="354"/>
            <p14:sldId id="320"/>
            <p14:sldId id="353"/>
            <p14:sldId id="322"/>
            <p14:sldId id="352"/>
            <p14:sldId id="305"/>
            <p14:sldId id="323"/>
            <p14:sldId id="351"/>
            <p14:sldId id="324"/>
            <p14:sldId id="350"/>
            <p14:sldId id="306"/>
            <p14:sldId id="325"/>
            <p14:sldId id="349"/>
            <p14:sldId id="326"/>
            <p14:sldId id="348"/>
            <p14:sldId id="327"/>
            <p14:sldId id="328"/>
            <p14:sldId id="347"/>
            <p14:sldId id="329"/>
            <p14:sldId id="346"/>
            <p14:sldId id="330"/>
            <p14:sldId id="331"/>
            <p14:sldId id="345"/>
            <p14:sldId id="332"/>
            <p14:sldId id="344"/>
            <p14:sldId id="333"/>
            <p14:sldId id="334"/>
            <p14:sldId id="343"/>
            <p14:sldId id="335"/>
            <p14:sldId id="342"/>
            <p14:sldId id="336"/>
            <p14:sldId id="337"/>
            <p14:sldId id="341"/>
            <p14:sldId id="338"/>
            <p14:sldId id="340"/>
            <p14:sldId id="339"/>
            <p14:sldId id="360"/>
            <p14:sldId id="361"/>
            <p14:sldId id="362"/>
            <p14:sldId id="366"/>
            <p14:sldId id="363"/>
            <p14:sldId id="364"/>
            <p14:sldId id="365"/>
            <p14:sldId id="367"/>
            <p14:sldId id="368"/>
            <p14:sldId id="308"/>
            <p14:sldId id="370"/>
            <p14:sldId id="369"/>
            <p14:sldId id="371"/>
            <p14:sldId id="372"/>
            <p14:sldId id="373"/>
            <p14:sldId id="374"/>
            <p14:sldId id="408"/>
            <p14:sldId id="375"/>
            <p14:sldId id="376"/>
            <p14:sldId id="377"/>
            <p14:sldId id="378"/>
            <p14:sldId id="380"/>
            <p14:sldId id="381"/>
            <p14:sldId id="382"/>
            <p14:sldId id="383"/>
            <p14:sldId id="384"/>
            <p14:sldId id="387"/>
            <p14:sldId id="388"/>
            <p14:sldId id="389"/>
            <p14:sldId id="390"/>
            <p14:sldId id="392"/>
            <p14:sldId id="391"/>
            <p14:sldId id="393"/>
            <p14:sldId id="396"/>
            <p14:sldId id="397"/>
            <p14:sldId id="398"/>
            <p14:sldId id="399"/>
            <p14:sldId id="400"/>
            <p14:sldId id="401"/>
            <p14:sldId id="402"/>
            <p14:sldId id="310"/>
            <p14:sldId id="403"/>
            <p14:sldId id="404"/>
            <p14:sldId id="405"/>
            <p14:sldId id="406"/>
            <p14:sldId id="31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8D0"/>
    <a:srgbClr val="CC0000"/>
    <a:srgbClr val="4472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601" autoAdjust="0"/>
  </p:normalViewPr>
  <p:slideViewPr>
    <p:cSldViewPr>
      <p:cViewPr>
        <p:scale>
          <a:sx n="120" d="100"/>
          <a:sy n="120" d="100"/>
        </p:scale>
        <p:origin x="-370" y="1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AEDA5-F50B-44E9-BA5A-FC854E86CC82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0CF4B-9BA0-4168-A3E7-0548D05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372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AEDA5-F50B-44E9-BA5A-FC854E86CC82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0CF4B-9BA0-4168-A3E7-0548D05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97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AEDA5-F50B-44E9-BA5A-FC854E86CC82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0CF4B-9BA0-4168-A3E7-0548D05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266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AEDA5-F50B-44E9-BA5A-FC854E86CC82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0CF4B-9BA0-4168-A3E7-0548D05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156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AEDA5-F50B-44E9-BA5A-FC854E86CC82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0CF4B-9BA0-4168-A3E7-0548D05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421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AEDA5-F50B-44E9-BA5A-FC854E86CC82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0CF4B-9BA0-4168-A3E7-0548D05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835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AEDA5-F50B-44E9-BA5A-FC854E86CC82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0CF4B-9BA0-4168-A3E7-0548D05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64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AEDA5-F50B-44E9-BA5A-FC854E86CC82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0CF4B-9BA0-4168-A3E7-0548D05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355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AEDA5-F50B-44E9-BA5A-FC854E86CC82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0CF4B-9BA0-4168-A3E7-0548D05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679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AEDA5-F50B-44E9-BA5A-FC854E86CC82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0CF4B-9BA0-4168-A3E7-0548D05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02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AEDA5-F50B-44E9-BA5A-FC854E86CC82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0CF4B-9BA0-4168-A3E7-0548D05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966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AEDA5-F50B-44E9-BA5A-FC854E86CC82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0CF4B-9BA0-4168-A3E7-0548D058BD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486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jp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.jpg"/><Relationship Id="rId5" Type="http://schemas.microsoft.com/office/2007/relationships/hdphoto" Target="../media/hdphoto2.wdp"/><Relationship Id="rId15" Type="http://schemas.openxmlformats.org/officeDocument/2006/relationships/image" Target="../media/image16.jpg"/><Relationship Id="rId10" Type="http://schemas.openxmlformats.org/officeDocument/2006/relationships/image" Target="../media/image11.jpg"/><Relationship Id="rId4" Type="http://schemas.openxmlformats.org/officeDocument/2006/relationships/image" Target="../media/image7.png"/><Relationship Id="rId9" Type="http://schemas.openxmlformats.org/officeDocument/2006/relationships/image" Target="../media/image10.jpeg"/><Relationship Id="rId1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.jpg"/><Relationship Id="rId5" Type="http://schemas.microsoft.com/office/2007/relationships/hdphoto" Target="../media/hdphoto2.wdp"/><Relationship Id="rId15" Type="http://schemas.openxmlformats.org/officeDocument/2006/relationships/image" Target="../media/image16.jpg"/><Relationship Id="rId10" Type="http://schemas.openxmlformats.org/officeDocument/2006/relationships/image" Target="../media/image11.jpg"/><Relationship Id="rId4" Type="http://schemas.openxmlformats.org/officeDocument/2006/relationships/image" Target="../media/image7.png"/><Relationship Id="rId9" Type="http://schemas.openxmlformats.org/officeDocument/2006/relationships/image" Target="../media/image10.jpeg"/><Relationship Id="rId1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.jpg"/><Relationship Id="rId5" Type="http://schemas.microsoft.com/office/2007/relationships/hdphoto" Target="../media/hdphoto2.wdp"/><Relationship Id="rId15" Type="http://schemas.openxmlformats.org/officeDocument/2006/relationships/image" Target="../media/image16.jpg"/><Relationship Id="rId10" Type="http://schemas.openxmlformats.org/officeDocument/2006/relationships/image" Target="../media/image11.jpg"/><Relationship Id="rId4" Type="http://schemas.openxmlformats.org/officeDocument/2006/relationships/image" Target="../media/image7.png"/><Relationship Id="rId9" Type="http://schemas.openxmlformats.org/officeDocument/2006/relationships/image" Target="../media/image10.jpeg"/><Relationship Id="rId1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.jpg"/><Relationship Id="rId5" Type="http://schemas.microsoft.com/office/2007/relationships/hdphoto" Target="../media/hdphoto2.wdp"/><Relationship Id="rId15" Type="http://schemas.openxmlformats.org/officeDocument/2006/relationships/image" Target="../media/image16.jpg"/><Relationship Id="rId10" Type="http://schemas.openxmlformats.org/officeDocument/2006/relationships/image" Target="../media/image11.jpg"/><Relationship Id="rId4" Type="http://schemas.openxmlformats.org/officeDocument/2006/relationships/image" Target="../media/image7.png"/><Relationship Id="rId9" Type="http://schemas.openxmlformats.org/officeDocument/2006/relationships/image" Target="../media/image10.jpeg"/><Relationship Id="rId14" Type="http://schemas.openxmlformats.org/officeDocument/2006/relationships/image" Target="../media/image1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.jpg"/><Relationship Id="rId5" Type="http://schemas.microsoft.com/office/2007/relationships/hdphoto" Target="../media/hdphoto2.wdp"/><Relationship Id="rId15" Type="http://schemas.openxmlformats.org/officeDocument/2006/relationships/image" Target="../media/image16.jpg"/><Relationship Id="rId10" Type="http://schemas.openxmlformats.org/officeDocument/2006/relationships/image" Target="../media/image11.jpg"/><Relationship Id="rId4" Type="http://schemas.openxmlformats.org/officeDocument/2006/relationships/image" Target="../media/image7.png"/><Relationship Id="rId9" Type="http://schemas.openxmlformats.org/officeDocument/2006/relationships/image" Target="../media/image10.jpeg"/><Relationship Id="rId14" Type="http://schemas.openxmlformats.org/officeDocument/2006/relationships/image" Target="../media/image15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.jpg"/><Relationship Id="rId5" Type="http://schemas.microsoft.com/office/2007/relationships/hdphoto" Target="../media/hdphoto2.wdp"/><Relationship Id="rId15" Type="http://schemas.openxmlformats.org/officeDocument/2006/relationships/image" Target="../media/image16.jpg"/><Relationship Id="rId10" Type="http://schemas.openxmlformats.org/officeDocument/2006/relationships/image" Target="../media/image11.jpg"/><Relationship Id="rId4" Type="http://schemas.openxmlformats.org/officeDocument/2006/relationships/image" Target="../media/image7.png"/><Relationship Id="rId9" Type="http://schemas.openxmlformats.org/officeDocument/2006/relationships/image" Target="../media/image10.jpeg"/><Relationship Id="rId14" Type="http://schemas.openxmlformats.org/officeDocument/2006/relationships/image" Target="../media/image15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0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0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6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6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.jpg"/><Relationship Id="rId5" Type="http://schemas.microsoft.com/office/2007/relationships/hdphoto" Target="../media/hdphoto2.wdp"/><Relationship Id="rId15" Type="http://schemas.openxmlformats.org/officeDocument/2006/relationships/image" Target="../media/image16.jpg"/><Relationship Id="rId10" Type="http://schemas.openxmlformats.org/officeDocument/2006/relationships/image" Target="../media/image11.jpg"/><Relationship Id="rId4" Type="http://schemas.openxmlformats.org/officeDocument/2006/relationships/image" Target="../media/image7.png"/><Relationship Id="rId9" Type="http://schemas.openxmlformats.org/officeDocument/2006/relationships/image" Target="../media/image10.jpeg"/><Relationship Id="rId14" Type="http://schemas.openxmlformats.org/officeDocument/2006/relationships/image" Target="../media/image15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jpg"/><Relationship Id="rId4" Type="http://schemas.openxmlformats.org/officeDocument/2006/relationships/image" Target="../media/image62.jp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23.jpg"/><Relationship Id="rId7" Type="http://schemas.openxmlformats.org/officeDocument/2006/relationships/image" Target="../media/image6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g"/><Relationship Id="rId5" Type="http://schemas.openxmlformats.org/officeDocument/2006/relationships/image" Target="../media/image65.jpg"/><Relationship Id="rId4" Type="http://schemas.openxmlformats.org/officeDocument/2006/relationships/image" Target="../media/image50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7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openxmlformats.org/officeDocument/2006/relationships/image" Target="../media/image56.jpg"/><Relationship Id="rId4" Type="http://schemas.openxmlformats.org/officeDocument/2006/relationships/image" Target="../media/image50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.jpg"/><Relationship Id="rId5" Type="http://schemas.microsoft.com/office/2007/relationships/hdphoto" Target="../media/hdphoto2.wdp"/><Relationship Id="rId15" Type="http://schemas.openxmlformats.org/officeDocument/2006/relationships/image" Target="../media/image16.jpg"/><Relationship Id="rId10" Type="http://schemas.openxmlformats.org/officeDocument/2006/relationships/image" Target="../media/image11.jpg"/><Relationship Id="rId4" Type="http://schemas.openxmlformats.org/officeDocument/2006/relationships/image" Target="../media/image7.png"/><Relationship Id="rId9" Type="http://schemas.openxmlformats.org/officeDocument/2006/relationships/image" Target="../media/image10.jpeg"/><Relationship Id="rId14" Type="http://schemas.openxmlformats.org/officeDocument/2006/relationships/image" Target="../media/image15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39224" y="134634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323528" y="332656"/>
            <a:ext cx="936104" cy="3600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/>
              <a:t>사이트</a:t>
            </a:r>
            <a:r>
              <a:rPr lang="ko-KR" altLang="en-US" sz="1400" b="1" dirty="0" err="1"/>
              <a:t>명</a:t>
            </a:r>
            <a:endParaRPr lang="ko-KR" altLang="en-US" sz="1400" b="1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467544" y="836712"/>
            <a:ext cx="936104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/>
              <a:t>About us</a:t>
            </a:r>
            <a:endParaRPr lang="ko-KR" altLang="en-US" sz="1000" b="1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467544" y="1556792"/>
            <a:ext cx="936104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err="1" smtClean="0"/>
              <a:t>메가밀리언</a:t>
            </a:r>
            <a:r>
              <a:rPr lang="ko-KR" altLang="en-US" sz="700" b="1" dirty="0" smtClean="0"/>
              <a:t> 구매</a:t>
            </a:r>
            <a:endParaRPr lang="ko-KR" altLang="en-US" sz="700" b="1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67544" y="2204864"/>
            <a:ext cx="936104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/>
              <a:t>파워볼</a:t>
            </a:r>
            <a:r>
              <a:rPr lang="ko-KR" altLang="en-US" sz="700" b="1" dirty="0" smtClean="0"/>
              <a:t> 구매</a:t>
            </a:r>
            <a:endParaRPr lang="ko-KR" altLang="en-US" sz="700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73368" y="2852936"/>
            <a:ext cx="936104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당첨번호확인</a:t>
            </a:r>
            <a:endParaRPr lang="ko-KR" altLang="en-US" sz="700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467544" y="3573016"/>
            <a:ext cx="936104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smtClean="0"/>
              <a:t>고객센터</a:t>
            </a:r>
            <a:endParaRPr lang="ko-KR" altLang="en-US" sz="7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73368" y="4243224"/>
            <a:ext cx="936104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smtClean="0"/>
              <a:t>충전소</a:t>
            </a:r>
            <a:endParaRPr lang="ko-KR" altLang="en-US" sz="7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67544" y="4869160"/>
            <a:ext cx="936104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smtClean="0"/>
              <a:t>로그인</a:t>
            </a:r>
            <a:endParaRPr lang="ko-KR" altLang="en-US" sz="7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547664" y="1016732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smtClean="0"/>
              <a:t>회사소개</a:t>
            </a:r>
            <a:endParaRPr lang="ko-KR" altLang="en-US" sz="700" b="1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555776" y="1016732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미국법인 및 </a:t>
            </a:r>
            <a:r>
              <a:rPr lang="ko-KR" altLang="en-US" sz="700" b="1" dirty="0" err="1" smtClean="0"/>
              <a:t>로펌</a:t>
            </a:r>
            <a:endParaRPr lang="ko-KR" altLang="en-US" sz="700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563888" y="1016732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티켓구매처 및 </a:t>
            </a:r>
            <a:r>
              <a:rPr lang="ko-KR" altLang="en-US" sz="700" b="1" dirty="0" err="1" smtClean="0"/>
              <a:t>보관법</a:t>
            </a:r>
            <a:endParaRPr lang="ko-KR" altLang="en-US" sz="70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72000" y="1016732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Why! </a:t>
            </a:r>
          </a:p>
          <a:p>
            <a:pPr algn="ctr"/>
            <a:r>
              <a:rPr lang="ko-KR" altLang="en-US" sz="700" b="1" dirty="0" smtClean="0"/>
              <a:t>안심구매</a:t>
            </a:r>
            <a:endParaRPr lang="ko-KR" altLang="en-US" sz="700" b="1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547664" y="1700808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/>
              <a:t>메가밀리언</a:t>
            </a:r>
            <a:endParaRPr lang="en-US" altLang="ko-KR" sz="700" b="1" dirty="0" smtClean="0"/>
          </a:p>
          <a:p>
            <a:pPr algn="ctr"/>
            <a:r>
              <a:rPr lang="ko-KR" altLang="en-US" sz="700" b="1" dirty="0" smtClean="0"/>
              <a:t>이용방</a:t>
            </a:r>
            <a:r>
              <a:rPr lang="ko-KR" altLang="en-US" sz="700" b="1" dirty="0"/>
              <a:t>법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555776" y="1700808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/>
              <a:t>메가밀리언</a:t>
            </a:r>
            <a:endParaRPr lang="en-US" altLang="ko-KR" sz="700" b="1" dirty="0" smtClean="0"/>
          </a:p>
          <a:p>
            <a:pPr algn="ctr"/>
            <a:r>
              <a:rPr lang="ko-KR" altLang="en-US" sz="700" b="1" dirty="0" smtClean="0"/>
              <a:t>구매</a:t>
            </a:r>
            <a:endParaRPr lang="ko-KR" altLang="en-US" sz="700" b="1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547664" y="2348880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/>
              <a:t>파워볼</a:t>
            </a:r>
            <a:endParaRPr lang="en-US" altLang="ko-KR" sz="700" b="1" dirty="0" smtClean="0"/>
          </a:p>
          <a:p>
            <a:pPr algn="ctr"/>
            <a:r>
              <a:rPr lang="ko-KR" altLang="en-US" sz="700" b="1" dirty="0" smtClean="0"/>
              <a:t>이용방법</a:t>
            </a:r>
            <a:endParaRPr lang="ko-KR" altLang="en-US" sz="700" b="1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555776" y="2348880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/>
              <a:t>파워볼</a:t>
            </a:r>
            <a:endParaRPr lang="en-US" altLang="ko-KR" sz="700" b="1" dirty="0" smtClean="0"/>
          </a:p>
          <a:p>
            <a:pPr algn="ctr"/>
            <a:r>
              <a:rPr lang="ko-KR" altLang="en-US" sz="700" b="1" dirty="0" smtClean="0"/>
              <a:t>구매</a:t>
            </a:r>
            <a:endParaRPr lang="ko-KR" altLang="en-US" sz="700" b="1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2699792" y="2996952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당첨번호확인</a:t>
            </a:r>
            <a:endParaRPr lang="ko-KR" altLang="en-US" sz="700" b="1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554860" y="3717032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공지사항</a:t>
            </a:r>
            <a:endParaRPr lang="ko-KR" altLang="en-US" sz="700" b="1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8244408" y="3717032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자유게시</a:t>
            </a:r>
            <a:r>
              <a:rPr lang="ko-KR" altLang="en-US" sz="700" b="1" dirty="0"/>
              <a:t>판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547664" y="4365104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smtClean="0"/>
              <a:t>신용카드결제</a:t>
            </a:r>
            <a:endParaRPr lang="ko-KR" altLang="en-US" sz="700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555776" y="4365104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휴대폰결제</a:t>
            </a:r>
            <a:endParaRPr lang="ko-KR" altLang="en-US" sz="700" b="1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5153144" y="2996952"/>
            <a:ext cx="792088" cy="288032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축하합니다</a:t>
            </a:r>
            <a:r>
              <a:rPr lang="en-US" altLang="ko-KR" sz="700" b="1" dirty="0" smtClean="0"/>
              <a:t>!</a:t>
            </a:r>
          </a:p>
          <a:p>
            <a:pPr algn="ctr"/>
            <a:r>
              <a:rPr lang="ko-KR" altLang="en-US" sz="700" b="1" dirty="0" smtClean="0"/>
              <a:t>당첨회원</a:t>
            </a:r>
            <a:endParaRPr lang="ko-KR" altLang="en-US" sz="700" b="1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508104" y="3717032"/>
            <a:ext cx="792088" cy="288032"/>
          </a:xfrm>
          <a:prstGeom prst="roundRect">
            <a:avLst/>
          </a:prstGeom>
          <a:noFill/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FAQ</a:t>
            </a:r>
            <a:endParaRPr lang="ko-KR" altLang="en-US" sz="700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497166" y="3717032"/>
            <a:ext cx="792088" cy="288032"/>
          </a:xfrm>
          <a:prstGeom prst="roundRect">
            <a:avLst/>
          </a:prstGeom>
          <a:noFill/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Q&amp;A</a:t>
            </a:r>
            <a:endParaRPr lang="ko-KR" altLang="en-US" sz="700" b="1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367612" y="3717032"/>
            <a:ext cx="792088" cy="288032"/>
          </a:xfrm>
          <a:prstGeom prst="roundRect">
            <a:avLst/>
          </a:prstGeom>
          <a:noFill/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최신</a:t>
            </a:r>
            <a:r>
              <a:rPr lang="en-US" altLang="ko-KR" sz="700" b="1" dirty="0" smtClean="0"/>
              <a:t>NEWS</a:t>
            </a:r>
            <a:endParaRPr lang="ko-KR" altLang="en-US" sz="700" b="1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3563888" y="4365104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무통장입금</a:t>
            </a:r>
            <a:endParaRPr lang="ko-KR" altLang="en-US" sz="700" b="1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4572000" y="4365104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smtClean="0"/>
              <a:t>계좌이체</a:t>
            </a:r>
            <a:endParaRPr lang="ko-KR" altLang="en-US" sz="700" b="1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5580112" y="4365104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ARS</a:t>
            </a:r>
            <a:endParaRPr lang="ko-KR" altLang="en-US" sz="700" b="1" dirty="0"/>
          </a:p>
        </p:txBody>
      </p:sp>
      <p:cxnSp>
        <p:nvCxnSpPr>
          <p:cNvPr id="34" name="꺾인 연결선 33"/>
          <p:cNvCxnSpPr>
            <a:stCxn id="4" idx="3"/>
            <a:endCxn id="13" idx="1"/>
          </p:cNvCxnSpPr>
          <p:nvPr/>
        </p:nvCxnSpPr>
        <p:spPr>
          <a:xfrm>
            <a:off x="1403648" y="1016732"/>
            <a:ext cx="144016" cy="144016"/>
          </a:xfrm>
          <a:prstGeom prst="bentConnector3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6" idx="3"/>
          </p:cNvCxnSpPr>
          <p:nvPr/>
        </p:nvCxnSpPr>
        <p:spPr>
          <a:xfrm>
            <a:off x="1403648" y="1736812"/>
            <a:ext cx="144016" cy="108012"/>
          </a:xfrm>
          <a:prstGeom prst="bentConnector3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7" idx="3"/>
            <a:endCxn id="19" idx="1"/>
          </p:cNvCxnSpPr>
          <p:nvPr/>
        </p:nvCxnSpPr>
        <p:spPr>
          <a:xfrm>
            <a:off x="1403648" y="2384884"/>
            <a:ext cx="144016" cy="108012"/>
          </a:xfrm>
          <a:prstGeom prst="bentConnector3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8" idx="3"/>
            <a:endCxn id="130" idx="1"/>
          </p:cNvCxnSpPr>
          <p:nvPr/>
        </p:nvCxnSpPr>
        <p:spPr>
          <a:xfrm>
            <a:off x="1409472" y="3032956"/>
            <a:ext cx="282208" cy="114362"/>
          </a:xfrm>
          <a:prstGeom prst="bentConnector3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꺾인 연결선 44"/>
          <p:cNvCxnSpPr/>
          <p:nvPr/>
        </p:nvCxnSpPr>
        <p:spPr>
          <a:xfrm>
            <a:off x="1403648" y="3753036"/>
            <a:ext cx="309606" cy="108012"/>
          </a:xfrm>
          <a:prstGeom prst="bentConnector3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10" idx="3"/>
            <a:endCxn id="29" idx="1"/>
          </p:cNvCxnSpPr>
          <p:nvPr/>
        </p:nvCxnSpPr>
        <p:spPr>
          <a:xfrm>
            <a:off x="1409472" y="4423244"/>
            <a:ext cx="138192" cy="85876"/>
          </a:xfrm>
          <a:prstGeom prst="bentConnector3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13" idx="3"/>
            <a:endCxn id="14" idx="1"/>
          </p:cNvCxnSpPr>
          <p:nvPr/>
        </p:nvCxnSpPr>
        <p:spPr>
          <a:xfrm>
            <a:off x="2339752" y="1160748"/>
            <a:ext cx="216024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stCxn id="17" idx="3"/>
            <a:endCxn id="18" idx="1"/>
          </p:cNvCxnSpPr>
          <p:nvPr/>
        </p:nvCxnSpPr>
        <p:spPr>
          <a:xfrm>
            <a:off x="2339752" y="1844824"/>
            <a:ext cx="216024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20" idx="1"/>
            <a:endCxn id="19" idx="3"/>
          </p:cNvCxnSpPr>
          <p:nvPr/>
        </p:nvCxnSpPr>
        <p:spPr>
          <a:xfrm flipH="1">
            <a:off x="2339752" y="2492896"/>
            <a:ext cx="216024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21" idx="3"/>
          </p:cNvCxnSpPr>
          <p:nvPr/>
        </p:nvCxnSpPr>
        <p:spPr>
          <a:xfrm>
            <a:off x="3491880" y="3140968"/>
            <a:ext cx="216024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14" idx="3"/>
            <a:endCxn id="15" idx="1"/>
          </p:cNvCxnSpPr>
          <p:nvPr/>
        </p:nvCxnSpPr>
        <p:spPr>
          <a:xfrm>
            <a:off x="3347864" y="1160748"/>
            <a:ext cx="216024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15" idx="3"/>
            <a:endCxn id="16" idx="1"/>
          </p:cNvCxnSpPr>
          <p:nvPr/>
        </p:nvCxnSpPr>
        <p:spPr>
          <a:xfrm>
            <a:off x="4355976" y="1160748"/>
            <a:ext cx="216024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직선 연결선 77"/>
          <p:cNvCxnSpPr>
            <a:stCxn id="23" idx="3"/>
            <a:endCxn id="24" idx="1"/>
          </p:cNvCxnSpPr>
          <p:nvPr/>
        </p:nvCxnSpPr>
        <p:spPr>
          <a:xfrm>
            <a:off x="5346948" y="3861048"/>
            <a:ext cx="16115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6281142" y="3861048"/>
            <a:ext cx="216024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stCxn id="25" idx="3"/>
            <a:endCxn id="26" idx="1"/>
          </p:cNvCxnSpPr>
          <p:nvPr/>
        </p:nvCxnSpPr>
        <p:spPr>
          <a:xfrm>
            <a:off x="7289254" y="3861048"/>
            <a:ext cx="7835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26" idx="3"/>
            <a:endCxn id="27" idx="1"/>
          </p:cNvCxnSpPr>
          <p:nvPr/>
        </p:nvCxnSpPr>
        <p:spPr>
          <a:xfrm>
            <a:off x="8159700" y="3861048"/>
            <a:ext cx="8470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5364088" y="4509120"/>
            <a:ext cx="216024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4355976" y="4509120"/>
            <a:ext cx="216024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3347864" y="4509120"/>
            <a:ext cx="216024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2339752" y="4509120"/>
            <a:ext cx="216024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stCxn id="11" idx="1"/>
          </p:cNvCxnSpPr>
          <p:nvPr/>
        </p:nvCxnSpPr>
        <p:spPr>
          <a:xfrm flipH="1">
            <a:off x="395536" y="5049180"/>
            <a:ext cx="72008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 flipV="1">
            <a:off x="395536" y="692696"/>
            <a:ext cx="0" cy="558062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 flipH="1">
            <a:off x="395536" y="4415904"/>
            <a:ext cx="72008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 flipH="1">
            <a:off x="395536" y="3742432"/>
            <a:ext cx="72008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 flipH="1">
            <a:off x="395536" y="3023240"/>
            <a:ext cx="72008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 flipH="1">
            <a:off x="395536" y="2385328"/>
            <a:ext cx="72008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 flipH="1">
            <a:off x="395536" y="1737256"/>
            <a:ext cx="72008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 flipH="1">
            <a:off x="395536" y="1016288"/>
            <a:ext cx="72008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7" name="모서리가 둥근 직사각형 116"/>
          <p:cNvSpPr/>
          <p:nvPr/>
        </p:nvSpPr>
        <p:spPr>
          <a:xfrm>
            <a:off x="467544" y="5512152"/>
            <a:ext cx="936104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상단배너 </a:t>
            </a:r>
            <a:r>
              <a:rPr lang="en-US" altLang="ko-KR" sz="700" b="1" dirty="0" smtClean="0"/>
              <a:t>1</a:t>
            </a:r>
            <a:endParaRPr lang="ko-KR" altLang="en-US" sz="700" b="1" dirty="0"/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467544" y="6093296"/>
            <a:ext cx="936104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상단배너 </a:t>
            </a:r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cxnSp>
        <p:nvCxnSpPr>
          <p:cNvPr id="119" name="직선 연결선 118"/>
          <p:cNvCxnSpPr/>
          <p:nvPr/>
        </p:nvCxnSpPr>
        <p:spPr>
          <a:xfrm flipH="1">
            <a:off x="395536" y="5691728"/>
            <a:ext cx="72008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 flipH="1">
            <a:off x="395536" y="6289000"/>
            <a:ext cx="72008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2" name="모서리가 둥근 직사각형 121"/>
          <p:cNvSpPr/>
          <p:nvPr/>
        </p:nvSpPr>
        <p:spPr>
          <a:xfrm>
            <a:off x="1541840" y="5013176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회원</a:t>
            </a:r>
            <a:r>
              <a:rPr lang="en-US" altLang="ko-KR" sz="700" b="1" dirty="0" smtClean="0"/>
              <a:t>/</a:t>
            </a:r>
            <a:r>
              <a:rPr lang="ko-KR" altLang="en-US" sz="700" b="1" dirty="0" smtClean="0"/>
              <a:t>비회원</a:t>
            </a:r>
            <a:endParaRPr lang="ko-KR" altLang="en-US" sz="700" b="1" dirty="0"/>
          </a:p>
        </p:txBody>
      </p:sp>
      <p:cxnSp>
        <p:nvCxnSpPr>
          <p:cNvPr id="123" name="꺾인 연결선 122"/>
          <p:cNvCxnSpPr>
            <a:stCxn id="11" idx="3"/>
            <a:endCxn id="122" idx="1"/>
          </p:cNvCxnSpPr>
          <p:nvPr/>
        </p:nvCxnSpPr>
        <p:spPr>
          <a:xfrm>
            <a:off x="1403648" y="5049180"/>
            <a:ext cx="138192" cy="108012"/>
          </a:xfrm>
          <a:prstGeom prst="bentConnector3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6" name="꺾인 연결선 125"/>
          <p:cNvCxnSpPr/>
          <p:nvPr/>
        </p:nvCxnSpPr>
        <p:spPr>
          <a:xfrm>
            <a:off x="2333928" y="5229200"/>
            <a:ext cx="149840" cy="108012"/>
          </a:xfrm>
          <a:prstGeom prst="bentConnector3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9" name="꺾인 연결선 128"/>
          <p:cNvCxnSpPr/>
          <p:nvPr/>
        </p:nvCxnSpPr>
        <p:spPr>
          <a:xfrm flipV="1">
            <a:off x="2329592" y="4986790"/>
            <a:ext cx="149840" cy="98394"/>
          </a:xfrm>
          <a:prstGeom prst="bentConnector3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1" name="모서리가 둥근 직사각형 130"/>
          <p:cNvSpPr/>
          <p:nvPr/>
        </p:nvSpPr>
        <p:spPr>
          <a:xfrm>
            <a:off x="2483768" y="4869160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비회원</a:t>
            </a:r>
            <a:endParaRPr lang="ko-KR" altLang="en-US" sz="700" b="1" dirty="0"/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3481720" y="4870048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회원가입</a:t>
            </a:r>
            <a:endParaRPr lang="ko-KR" altLang="en-US" sz="700" b="1" dirty="0"/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2483768" y="5197832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회원</a:t>
            </a:r>
            <a:endParaRPr lang="ko-KR" altLang="en-US" sz="700" b="1" dirty="0"/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3491880" y="5198720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닉네임</a:t>
            </a:r>
            <a:endParaRPr lang="en-US" altLang="ko-KR" sz="700" b="1" dirty="0" smtClean="0"/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4496440" y="5198720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smtClean="0"/>
              <a:t>포인트</a:t>
            </a:r>
            <a:endParaRPr lang="en-US" altLang="ko-KR" sz="700" b="1" dirty="0" smtClean="0"/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5503024" y="5203800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smtClean="0"/>
              <a:t>마일리지</a:t>
            </a:r>
            <a:endParaRPr lang="en-US" altLang="ko-KR" sz="700" b="1" dirty="0" smtClean="0"/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6516216" y="5208880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내 구매 </a:t>
            </a:r>
            <a:r>
              <a:rPr lang="ko-KR" altLang="en-US" sz="700" b="1" dirty="0" err="1" smtClean="0"/>
              <a:t>로또</a:t>
            </a:r>
            <a:r>
              <a:rPr lang="ko-KR" altLang="en-US" sz="700" b="1" dirty="0" smtClean="0"/>
              <a:t> 확인</a:t>
            </a:r>
            <a:endParaRPr lang="en-US" altLang="ko-KR" sz="700" b="1" dirty="0" smtClean="0"/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7518360" y="5219040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쪽지</a:t>
            </a:r>
            <a:endParaRPr lang="en-US" altLang="ko-KR" sz="700" b="1" dirty="0" smtClean="0"/>
          </a:p>
        </p:txBody>
      </p:sp>
      <p:cxnSp>
        <p:nvCxnSpPr>
          <p:cNvPr id="140" name="직선 연결선 139"/>
          <p:cNvCxnSpPr>
            <a:stCxn id="131" idx="3"/>
            <a:endCxn id="132" idx="1"/>
          </p:cNvCxnSpPr>
          <p:nvPr/>
        </p:nvCxnSpPr>
        <p:spPr>
          <a:xfrm>
            <a:off x="3275856" y="5013176"/>
            <a:ext cx="205864" cy="88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3" name="직선 연결선 142"/>
          <p:cNvCxnSpPr>
            <a:stCxn id="133" idx="3"/>
            <a:endCxn id="134" idx="1"/>
          </p:cNvCxnSpPr>
          <p:nvPr/>
        </p:nvCxnSpPr>
        <p:spPr>
          <a:xfrm>
            <a:off x="3275856" y="5341848"/>
            <a:ext cx="216024" cy="88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4283968" y="5336768"/>
            <a:ext cx="216024" cy="88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7" name="직선 연결선 146"/>
          <p:cNvCxnSpPr/>
          <p:nvPr/>
        </p:nvCxnSpPr>
        <p:spPr>
          <a:xfrm>
            <a:off x="5292080" y="5337656"/>
            <a:ext cx="216024" cy="88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6305272" y="5337656"/>
            <a:ext cx="216024" cy="88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9" name="직선 연결선 148"/>
          <p:cNvCxnSpPr/>
          <p:nvPr/>
        </p:nvCxnSpPr>
        <p:spPr>
          <a:xfrm>
            <a:off x="7308304" y="5346928"/>
            <a:ext cx="216024" cy="88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0" name="모서리가 둥근 직사각형 149"/>
          <p:cNvSpPr/>
          <p:nvPr/>
        </p:nvSpPr>
        <p:spPr>
          <a:xfrm>
            <a:off x="1541840" y="5661248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/>
              <a:t>메가밀리언</a:t>
            </a:r>
            <a:endParaRPr lang="en-US" altLang="ko-KR" sz="700" b="1" dirty="0" smtClean="0"/>
          </a:p>
          <a:p>
            <a:pPr algn="ctr"/>
            <a:r>
              <a:rPr lang="ko-KR" altLang="en-US" sz="700" b="1" dirty="0" err="1" smtClean="0"/>
              <a:t>파워볼</a:t>
            </a:r>
            <a:r>
              <a:rPr lang="ko-KR" altLang="en-US" sz="700" b="1" dirty="0" smtClean="0"/>
              <a:t> </a:t>
            </a:r>
            <a:endParaRPr lang="en-US" altLang="ko-KR" sz="700" b="1" dirty="0" smtClean="0"/>
          </a:p>
          <a:p>
            <a:pPr algn="ctr"/>
            <a:r>
              <a:rPr lang="ko-KR" altLang="en-US" sz="700" b="1" dirty="0" smtClean="0"/>
              <a:t>금번 현황</a:t>
            </a:r>
            <a:endParaRPr lang="ko-KR" altLang="en-US" sz="700" b="1" dirty="0"/>
          </a:p>
        </p:txBody>
      </p:sp>
      <p:cxnSp>
        <p:nvCxnSpPr>
          <p:cNvPr id="151" name="꺾인 연결선 150"/>
          <p:cNvCxnSpPr>
            <a:endCxn id="150" idx="1"/>
          </p:cNvCxnSpPr>
          <p:nvPr/>
        </p:nvCxnSpPr>
        <p:spPr>
          <a:xfrm>
            <a:off x="1403648" y="5697252"/>
            <a:ext cx="138192" cy="108012"/>
          </a:xfrm>
          <a:prstGeom prst="bentConnector3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2" name="모서리가 둥근 직사각형 151"/>
          <p:cNvSpPr/>
          <p:nvPr/>
        </p:nvSpPr>
        <p:spPr>
          <a:xfrm>
            <a:off x="2555776" y="6237312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믿고 하는</a:t>
            </a:r>
            <a:r>
              <a:rPr lang="en-US" altLang="ko-KR" sz="700" b="1" dirty="0" smtClean="0"/>
              <a:t>(</a:t>
            </a:r>
            <a:r>
              <a:rPr lang="ko-KR" altLang="en-US" sz="700" b="1" dirty="0" smtClean="0"/>
              <a:t>가</a:t>
            </a:r>
            <a:r>
              <a:rPr lang="en-US" altLang="ko-KR" sz="700" b="1" dirty="0" smtClean="0"/>
              <a:t>)</a:t>
            </a:r>
            <a:endParaRPr lang="ko-KR" altLang="en-US" sz="700" b="1" dirty="0"/>
          </a:p>
        </p:txBody>
      </p:sp>
      <p:cxnSp>
        <p:nvCxnSpPr>
          <p:cNvPr id="153" name="직선 연결선 152"/>
          <p:cNvCxnSpPr/>
          <p:nvPr/>
        </p:nvCxnSpPr>
        <p:spPr>
          <a:xfrm>
            <a:off x="2339752" y="6381328"/>
            <a:ext cx="216024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4" name="모서리가 둥근 직사각형 153"/>
          <p:cNvSpPr/>
          <p:nvPr/>
        </p:nvSpPr>
        <p:spPr>
          <a:xfrm>
            <a:off x="3563888" y="6237312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/>
              <a:t>소문내고</a:t>
            </a:r>
            <a:r>
              <a:rPr lang="ko-KR" altLang="en-US" sz="700" b="1" dirty="0" smtClean="0"/>
              <a:t> 받자</a:t>
            </a:r>
            <a:r>
              <a:rPr lang="en-US" altLang="ko-KR" sz="700" b="1" dirty="0" smtClean="0"/>
              <a:t>(</a:t>
            </a:r>
            <a:r>
              <a:rPr lang="ko-KR" altLang="en-US" sz="700" b="1" dirty="0" smtClean="0"/>
              <a:t>가</a:t>
            </a:r>
            <a:r>
              <a:rPr lang="en-US" altLang="ko-KR" sz="700" b="1" dirty="0" smtClean="0"/>
              <a:t>)</a:t>
            </a:r>
            <a:endParaRPr lang="ko-KR" altLang="en-US" sz="700" b="1" dirty="0"/>
          </a:p>
        </p:txBody>
      </p:sp>
      <p:cxnSp>
        <p:nvCxnSpPr>
          <p:cNvPr id="155" name="직선 연결선 154"/>
          <p:cNvCxnSpPr/>
          <p:nvPr/>
        </p:nvCxnSpPr>
        <p:spPr>
          <a:xfrm>
            <a:off x="3347864" y="6381328"/>
            <a:ext cx="216024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6" name="모서리가 둥근 직사각형 155"/>
          <p:cNvSpPr/>
          <p:nvPr/>
        </p:nvSpPr>
        <p:spPr>
          <a:xfrm>
            <a:off x="1541840" y="6237312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?</a:t>
            </a:r>
            <a:endParaRPr lang="ko-KR" altLang="en-US" sz="700" b="1" dirty="0"/>
          </a:p>
        </p:txBody>
      </p:sp>
      <p:cxnSp>
        <p:nvCxnSpPr>
          <p:cNvPr id="157" name="꺾인 연결선 156"/>
          <p:cNvCxnSpPr>
            <a:endCxn id="156" idx="1"/>
          </p:cNvCxnSpPr>
          <p:nvPr/>
        </p:nvCxnSpPr>
        <p:spPr>
          <a:xfrm>
            <a:off x="1403648" y="6273316"/>
            <a:ext cx="138192" cy="108012"/>
          </a:xfrm>
          <a:prstGeom prst="bentConnector3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2555776" y="1304764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600" dirty="0" smtClean="0"/>
              <a:t>미국법인 소개</a:t>
            </a:r>
            <a:endParaRPr lang="en-US" altLang="ko-KR" sz="600" dirty="0" smtClean="0"/>
          </a:p>
          <a:p>
            <a:pPr marL="171450" indent="-171450">
              <a:buFontTx/>
              <a:buChar char="-"/>
            </a:pPr>
            <a:r>
              <a:rPr lang="ko-KR" altLang="en-US" sz="600" dirty="0" smtClean="0"/>
              <a:t>현지 </a:t>
            </a:r>
            <a:r>
              <a:rPr lang="ko-KR" altLang="en-US" sz="600" dirty="0" err="1" smtClean="0"/>
              <a:t>로펌</a:t>
            </a:r>
            <a:r>
              <a:rPr lang="ko-KR" altLang="en-US" sz="600" dirty="0" smtClean="0"/>
              <a:t> 관리</a:t>
            </a:r>
            <a:endParaRPr lang="ko-KR" altLang="en-US" sz="600" dirty="0"/>
          </a:p>
        </p:txBody>
      </p:sp>
      <p:sp>
        <p:nvSpPr>
          <p:cNvPr id="159" name="TextBox 158"/>
          <p:cNvSpPr txBox="1"/>
          <p:nvPr/>
        </p:nvSpPr>
        <p:spPr>
          <a:xfrm>
            <a:off x="3635896" y="1316241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600" dirty="0" smtClean="0"/>
              <a:t>티켓 구매 방법</a:t>
            </a:r>
            <a:endParaRPr lang="en-US" altLang="ko-KR" sz="600" dirty="0" smtClean="0"/>
          </a:p>
          <a:p>
            <a:pPr marL="171450" indent="-171450">
              <a:buFontTx/>
              <a:buChar char="-"/>
            </a:pPr>
            <a:r>
              <a:rPr lang="ko-KR" altLang="en-US" sz="600" dirty="0" smtClean="0"/>
              <a:t>구매 티켓 관리</a:t>
            </a:r>
            <a:endParaRPr lang="ko-KR" altLang="en-US" sz="600" dirty="0"/>
          </a:p>
        </p:txBody>
      </p:sp>
      <p:sp>
        <p:nvSpPr>
          <p:cNvPr id="160" name="TextBox 159"/>
          <p:cNvSpPr txBox="1"/>
          <p:nvPr/>
        </p:nvSpPr>
        <p:spPr>
          <a:xfrm>
            <a:off x="4644008" y="1316241"/>
            <a:ext cx="1332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600" dirty="0" smtClean="0"/>
              <a:t>신뢰의 구매대행</a:t>
            </a:r>
            <a:endParaRPr lang="en-US" altLang="ko-KR" sz="600" dirty="0" smtClean="0"/>
          </a:p>
          <a:p>
            <a:pPr marL="171450" indent="-171450">
              <a:buFontTx/>
              <a:buChar char="-"/>
            </a:pPr>
            <a:r>
              <a:rPr lang="ko-KR" altLang="en-US" sz="600" dirty="0" smtClean="0"/>
              <a:t>현지 보관 및 내 티켓은 내가 가지고 있다</a:t>
            </a:r>
            <a:endParaRPr lang="ko-KR" altLang="en-US" sz="600" dirty="0"/>
          </a:p>
        </p:txBody>
      </p:sp>
      <p:sp>
        <p:nvSpPr>
          <p:cNvPr id="161" name="TextBox 160"/>
          <p:cNvSpPr txBox="1"/>
          <p:nvPr/>
        </p:nvSpPr>
        <p:spPr>
          <a:xfrm>
            <a:off x="1619672" y="199987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600" dirty="0" err="1" smtClean="0"/>
              <a:t>메가밀리언이란</a:t>
            </a:r>
            <a:r>
              <a:rPr lang="en-US" altLang="ko-KR" sz="60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ko-KR" altLang="en-US" sz="600" dirty="0" smtClean="0"/>
              <a:t>구매 방법 설명</a:t>
            </a:r>
            <a:endParaRPr lang="en-US" altLang="ko-KR" sz="600" dirty="0" smtClean="0"/>
          </a:p>
          <a:p>
            <a:pPr marL="171450" indent="-171450">
              <a:buFontTx/>
              <a:buChar char="-"/>
            </a:pPr>
            <a:r>
              <a:rPr lang="ko-KR" altLang="en-US" sz="600" dirty="0" smtClean="0"/>
              <a:t>공식사이트 연결</a:t>
            </a:r>
            <a:endParaRPr lang="ko-KR" altLang="en-US" sz="600" dirty="0"/>
          </a:p>
        </p:txBody>
      </p:sp>
      <p:sp>
        <p:nvSpPr>
          <p:cNvPr id="162" name="TextBox 161"/>
          <p:cNvSpPr txBox="1"/>
          <p:nvPr/>
        </p:nvSpPr>
        <p:spPr>
          <a:xfrm>
            <a:off x="2627784" y="1988840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600" dirty="0" smtClean="0"/>
              <a:t>구매 장 수 선택 및 금액 안내</a:t>
            </a:r>
            <a:endParaRPr lang="en-US" altLang="ko-KR" sz="600" dirty="0" smtClean="0"/>
          </a:p>
          <a:p>
            <a:pPr marL="171450" indent="-171450">
              <a:buFontTx/>
              <a:buChar char="-"/>
            </a:pPr>
            <a:r>
              <a:rPr lang="ko-KR" altLang="en-US" sz="600" dirty="0" smtClean="0"/>
              <a:t>번호 </a:t>
            </a:r>
            <a:r>
              <a:rPr lang="ko-KR" altLang="en-US" sz="600" dirty="0" err="1" smtClean="0"/>
              <a:t>초이스</a:t>
            </a:r>
            <a:r>
              <a:rPr lang="ko-KR" altLang="en-US" sz="600" dirty="0" smtClean="0"/>
              <a:t> 및 결제</a:t>
            </a:r>
            <a:endParaRPr lang="en-US" altLang="ko-KR" sz="600" dirty="0" smtClean="0"/>
          </a:p>
        </p:txBody>
      </p:sp>
      <p:sp>
        <p:nvSpPr>
          <p:cNvPr id="163" name="TextBox 162"/>
          <p:cNvSpPr txBox="1"/>
          <p:nvPr/>
        </p:nvSpPr>
        <p:spPr>
          <a:xfrm>
            <a:off x="1619672" y="2647945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600" dirty="0" err="1" smtClean="0"/>
              <a:t>파워볼이란</a:t>
            </a:r>
            <a:r>
              <a:rPr lang="en-US" altLang="ko-KR" sz="60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ko-KR" altLang="en-US" sz="600" dirty="0" smtClean="0"/>
              <a:t>구매 방법 설명</a:t>
            </a:r>
            <a:endParaRPr lang="en-US" altLang="ko-KR" sz="600" dirty="0" smtClean="0"/>
          </a:p>
          <a:p>
            <a:pPr marL="171450" indent="-171450">
              <a:buFontTx/>
              <a:buChar char="-"/>
            </a:pPr>
            <a:r>
              <a:rPr lang="ko-KR" altLang="en-US" sz="600" dirty="0" smtClean="0"/>
              <a:t>공식사이트 연결</a:t>
            </a:r>
            <a:endParaRPr lang="ko-KR" altLang="en-US" sz="600" dirty="0"/>
          </a:p>
        </p:txBody>
      </p:sp>
      <p:sp>
        <p:nvSpPr>
          <p:cNvPr id="164" name="TextBox 163"/>
          <p:cNvSpPr txBox="1"/>
          <p:nvPr/>
        </p:nvSpPr>
        <p:spPr>
          <a:xfrm>
            <a:off x="2627784" y="2636912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600" dirty="0" smtClean="0"/>
              <a:t>구매 장 수 선택 및 금액 안내</a:t>
            </a:r>
            <a:endParaRPr lang="en-US" altLang="ko-KR" sz="600" dirty="0" smtClean="0"/>
          </a:p>
          <a:p>
            <a:pPr marL="171450" indent="-171450">
              <a:buFontTx/>
              <a:buChar char="-"/>
            </a:pPr>
            <a:r>
              <a:rPr lang="ko-KR" altLang="en-US" sz="600" dirty="0" smtClean="0"/>
              <a:t>번호 </a:t>
            </a:r>
            <a:r>
              <a:rPr lang="ko-KR" altLang="en-US" sz="600" dirty="0" err="1" smtClean="0"/>
              <a:t>초이스</a:t>
            </a:r>
            <a:r>
              <a:rPr lang="ko-KR" altLang="en-US" sz="600" dirty="0" smtClean="0"/>
              <a:t> 및 결제</a:t>
            </a:r>
            <a:endParaRPr lang="en-US" altLang="ko-KR" sz="600" dirty="0" smtClean="0"/>
          </a:p>
        </p:txBody>
      </p:sp>
      <p:sp>
        <p:nvSpPr>
          <p:cNvPr id="166" name="TextBox 165"/>
          <p:cNvSpPr txBox="1"/>
          <p:nvPr/>
        </p:nvSpPr>
        <p:spPr>
          <a:xfrm>
            <a:off x="2555776" y="3255367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600" dirty="0"/>
              <a:t>당첨확정 번호 안내 </a:t>
            </a:r>
            <a:r>
              <a:rPr lang="en-US" altLang="ko-KR" sz="600" dirty="0"/>
              <a:t>(</a:t>
            </a:r>
            <a:r>
              <a:rPr lang="ko-KR" altLang="en-US" sz="600" dirty="0"/>
              <a:t>각각</a:t>
            </a:r>
            <a:r>
              <a:rPr lang="en-US" altLang="ko-KR" sz="600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600" dirty="0" smtClean="0"/>
              <a:t>과거 확정 당첨 번호 안내</a:t>
            </a:r>
            <a:endParaRPr lang="en-US" altLang="ko-KR" sz="600" dirty="0" smtClean="0"/>
          </a:p>
          <a:p>
            <a:pPr marL="171450" indent="-171450">
              <a:buFontTx/>
              <a:buChar char="-"/>
            </a:pPr>
            <a:r>
              <a:rPr lang="ko-KR" altLang="en-US" sz="600" dirty="0" smtClean="0"/>
              <a:t>각 섹터로 나눠 </a:t>
            </a:r>
            <a:r>
              <a:rPr lang="en-US" altLang="ko-KR" sz="600" dirty="0" smtClean="0"/>
              <a:t>10</a:t>
            </a:r>
            <a:r>
              <a:rPr lang="ko-KR" altLang="en-US" sz="600" dirty="0" smtClean="0"/>
              <a:t>회씩 보여주기</a:t>
            </a:r>
            <a:endParaRPr lang="en-US" altLang="ko-KR" sz="600" dirty="0" smtClean="0"/>
          </a:p>
          <a:p>
            <a:pPr marL="171450" indent="-171450">
              <a:buFontTx/>
              <a:buChar char="-"/>
            </a:pPr>
            <a:r>
              <a:rPr lang="ko-KR" altLang="en-US" sz="600" dirty="0" smtClean="0"/>
              <a:t>자주 나온 번호 추천</a:t>
            </a:r>
            <a:endParaRPr lang="en-US" altLang="ko-KR" sz="600" dirty="0" smtClean="0"/>
          </a:p>
        </p:txBody>
      </p:sp>
      <p:sp>
        <p:nvSpPr>
          <p:cNvPr id="170" name="톱니 모양의 오른쪽 화살표 169"/>
          <p:cNvSpPr/>
          <p:nvPr/>
        </p:nvSpPr>
        <p:spPr>
          <a:xfrm>
            <a:off x="6410744" y="4420984"/>
            <a:ext cx="210944" cy="144016"/>
          </a:xfrm>
          <a:prstGeom prst="notched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모서리가 둥근 직사각형 170"/>
          <p:cNvSpPr/>
          <p:nvPr/>
        </p:nvSpPr>
        <p:spPr>
          <a:xfrm>
            <a:off x="6660232" y="4360024"/>
            <a:ext cx="792088" cy="28803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구매완료 안내</a:t>
            </a:r>
            <a:endParaRPr lang="ko-KR" altLang="en-US" sz="700" b="1" dirty="0"/>
          </a:p>
        </p:txBody>
      </p:sp>
      <p:sp>
        <p:nvSpPr>
          <p:cNvPr id="172" name="톱니 모양의 오른쪽 화살표 171"/>
          <p:cNvSpPr/>
          <p:nvPr/>
        </p:nvSpPr>
        <p:spPr>
          <a:xfrm>
            <a:off x="7490864" y="4426064"/>
            <a:ext cx="210944" cy="144016"/>
          </a:xfrm>
          <a:prstGeom prst="notch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모서리가 둥근 직사각형 172"/>
          <p:cNvSpPr/>
          <p:nvPr/>
        </p:nvSpPr>
        <p:spPr>
          <a:xfrm>
            <a:off x="7740352" y="4365104"/>
            <a:ext cx="792088" cy="28803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/>
              <a:t>로또구매</a:t>
            </a:r>
            <a:endParaRPr lang="en-US" altLang="ko-KR" sz="700" b="1" dirty="0" smtClean="0"/>
          </a:p>
          <a:p>
            <a:pPr algn="ctr"/>
            <a:r>
              <a:rPr lang="ko-KR" altLang="en-US" sz="700" b="1" dirty="0" smtClean="0"/>
              <a:t>페이지이동</a:t>
            </a:r>
            <a:endParaRPr lang="ko-KR" altLang="en-US" sz="700" b="1" dirty="0"/>
          </a:p>
        </p:txBody>
      </p:sp>
      <p:sp>
        <p:nvSpPr>
          <p:cNvPr id="174" name="TextBox 173"/>
          <p:cNvSpPr txBox="1"/>
          <p:nvPr/>
        </p:nvSpPr>
        <p:spPr>
          <a:xfrm>
            <a:off x="6161257" y="2472570"/>
            <a:ext cx="1723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600" dirty="0" smtClean="0"/>
              <a:t>당첨 확정 회원 좌우로 안내</a:t>
            </a:r>
            <a:endParaRPr lang="en-US" altLang="ko-KR" sz="600" dirty="0" smtClean="0"/>
          </a:p>
          <a:p>
            <a:pPr marL="171450" indent="-171450">
              <a:buFontTx/>
              <a:buChar char="-"/>
            </a:pPr>
            <a:r>
              <a:rPr lang="ko-KR" altLang="en-US" sz="600" dirty="0" smtClean="0"/>
              <a:t>좌 메가 우 </a:t>
            </a:r>
            <a:r>
              <a:rPr lang="ko-KR" altLang="en-US" sz="600" dirty="0" err="1" smtClean="0"/>
              <a:t>파워볼</a:t>
            </a:r>
            <a:endParaRPr lang="en-US" altLang="ko-KR" sz="600" dirty="0" smtClean="0"/>
          </a:p>
          <a:p>
            <a:pPr marL="171450" indent="-171450">
              <a:buFontTx/>
              <a:buChar char="-"/>
            </a:pPr>
            <a:r>
              <a:rPr lang="ko-KR" altLang="en-US" sz="600" dirty="0" smtClean="0"/>
              <a:t>각 섹터로 나눠 </a:t>
            </a:r>
            <a:r>
              <a:rPr lang="en-US" altLang="ko-KR" sz="600" dirty="0" smtClean="0"/>
              <a:t>1</a:t>
            </a:r>
            <a:r>
              <a:rPr lang="ko-KR" altLang="en-US" sz="600" dirty="0" smtClean="0"/>
              <a:t>등부터 </a:t>
            </a:r>
            <a:r>
              <a:rPr lang="en-US" altLang="ko-KR" sz="600" dirty="0" smtClean="0"/>
              <a:t>5</a:t>
            </a:r>
            <a:r>
              <a:rPr lang="ko-KR" altLang="en-US" sz="600" dirty="0" smtClean="0"/>
              <a:t>등까지 아래로</a:t>
            </a:r>
            <a:endParaRPr lang="en-US" altLang="ko-KR" sz="600" dirty="0" smtClean="0"/>
          </a:p>
          <a:p>
            <a:pPr marL="171450" indent="-171450">
              <a:buFontTx/>
              <a:buChar char="-"/>
            </a:pPr>
            <a:r>
              <a:rPr lang="ko-KR" altLang="en-US" sz="600" dirty="0" smtClean="0"/>
              <a:t>구매 페이지 이동 버튼 하단에</a:t>
            </a:r>
            <a:endParaRPr lang="en-US" altLang="ko-KR" sz="600" dirty="0" smtClean="0"/>
          </a:p>
        </p:txBody>
      </p:sp>
      <p:cxnSp>
        <p:nvCxnSpPr>
          <p:cNvPr id="178" name="꺾인 연결선 177"/>
          <p:cNvCxnSpPr>
            <a:stCxn id="28" idx="0"/>
            <a:endCxn id="174" idx="1"/>
          </p:cNvCxnSpPr>
          <p:nvPr/>
        </p:nvCxnSpPr>
        <p:spPr>
          <a:xfrm rot="5400000" flipH="1" flipV="1">
            <a:off x="5708448" y="2544144"/>
            <a:ext cx="293549" cy="612069"/>
          </a:xfrm>
          <a:prstGeom prst="bentConnector2">
            <a:avLst/>
          </a:prstGeom>
          <a:ln w="3175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0" name="모서리가 둥근 직사각형 179"/>
          <p:cNvSpPr/>
          <p:nvPr/>
        </p:nvSpPr>
        <p:spPr>
          <a:xfrm>
            <a:off x="7524328" y="5721960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/>
              <a:t>내정보수정</a:t>
            </a:r>
            <a:endParaRPr lang="en-US" altLang="ko-KR" sz="700" b="1" dirty="0" smtClean="0"/>
          </a:p>
        </p:txBody>
      </p:sp>
      <p:cxnSp>
        <p:nvCxnSpPr>
          <p:cNvPr id="182" name="직선 연결선 181"/>
          <p:cNvCxnSpPr>
            <a:endCxn id="138" idx="2"/>
          </p:cNvCxnSpPr>
          <p:nvPr/>
        </p:nvCxnSpPr>
        <p:spPr>
          <a:xfrm flipV="1">
            <a:off x="7914404" y="5507072"/>
            <a:ext cx="0" cy="21488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6516216" y="5605790"/>
            <a:ext cx="1080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ko-KR" altLang="en-US" sz="700" dirty="0" smtClean="0"/>
              <a:t>내 </a:t>
            </a:r>
            <a:r>
              <a:rPr lang="ko-KR" altLang="en-US" sz="700" dirty="0" err="1" smtClean="0"/>
              <a:t>로또</a:t>
            </a:r>
            <a:r>
              <a:rPr lang="ko-KR" altLang="en-US" sz="700" dirty="0" smtClean="0"/>
              <a:t> 메일로</a:t>
            </a:r>
            <a:endParaRPr lang="en-US" altLang="ko-KR" sz="700" dirty="0" smtClean="0"/>
          </a:p>
          <a:p>
            <a:pPr marL="171450" indent="-171450">
              <a:buFont typeface="Arial" charset="0"/>
              <a:buChar char="•"/>
            </a:pPr>
            <a:r>
              <a:rPr lang="ko-KR" altLang="en-US" sz="700" dirty="0" err="1" smtClean="0"/>
              <a:t>메가밀리언</a:t>
            </a:r>
            <a:r>
              <a:rPr lang="ko-KR" altLang="en-US" sz="700" dirty="0" smtClean="0"/>
              <a:t> 확인</a:t>
            </a:r>
            <a:endParaRPr lang="en-US" altLang="ko-KR" sz="700" dirty="0" smtClean="0"/>
          </a:p>
          <a:p>
            <a:pPr marL="171450" indent="-171450">
              <a:buFont typeface="Arial" charset="0"/>
              <a:buChar char="•"/>
            </a:pPr>
            <a:r>
              <a:rPr lang="ko-KR" altLang="en-US" sz="700" dirty="0" err="1" smtClean="0"/>
              <a:t>파워볼확인</a:t>
            </a:r>
            <a:endParaRPr lang="ko-KR" altLang="en-US" sz="700" dirty="0"/>
          </a:p>
        </p:txBody>
      </p:sp>
      <p:sp>
        <p:nvSpPr>
          <p:cNvPr id="185" name="아래쪽 화살표 184"/>
          <p:cNvSpPr/>
          <p:nvPr/>
        </p:nvSpPr>
        <p:spPr>
          <a:xfrm>
            <a:off x="6861016" y="5522312"/>
            <a:ext cx="144016" cy="97284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1" name="직선 연결선 120"/>
          <p:cNvCxnSpPr>
            <a:stCxn id="28" idx="3"/>
          </p:cNvCxnSpPr>
          <p:nvPr/>
        </p:nvCxnSpPr>
        <p:spPr>
          <a:xfrm>
            <a:off x="5945232" y="3140968"/>
            <a:ext cx="426968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4" name="모서리가 둥근 직사각형 123"/>
          <p:cNvSpPr/>
          <p:nvPr/>
        </p:nvSpPr>
        <p:spPr>
          <a:xfrm>
            <a:off x="6372200" y="2996952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공식 </a:t>
            </a:r>
            <a:r>
              <a:rPr lang="ko-KR" altLang="en-US" sz="700" b="1" dirty="0" err="1" smtClean="0"/>
              <a:t>유튜브</a:t>
            </a:r>
            <a:r>
              <a:rPr lang="ko-KR" altLang="en-US" sz="700" b="1" dirty="0" smtClean="0"/>
              <a:t> 연결</a:t>
            </a:r>
            <a:endParaRPr lang="en-US" altLang="ko-KR" sz="700" b="1" dirty="0" smtClean="0"/>
          </a:p>
        </p:txBody>
      </p:sp>
      <p:sp>
        <p:nvSpPr>
          <p:cNvPr id="125" name="TextBox 124"/>
          <p:cNvSpPr txBox="1"/>
          <p:nvPr/>
        </p:nvSpPr>
        <p:spPr>
          <a:xfrm>
            <a:off x="6444208" y="3293980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600" dirty="0" err="1" smtClean="0"/>
              <a:t>메가밀리언</a:t>
            </a:r>
            <a:r>
              <a:rPr lang="ko-KR" altLang="en-US" sz="600" dirty="0" smtClean="0"/>
              <a:t> </a:t>
            </a:r>
            <a:r>
              <a:rPr lang="ko-KR" altLang="en-US" sz="600" dirty="0" err="1" smtClean="0"/>
              <a:t>공식유튜브</a:t>
            </a:r>
            <a:r>
              <a:rPr lang="ko-KR" altLang="en-US" sz="600" dirty="0" smtClean="0"/>
              <a:t> 연결</a:t>
            </a:r>
            <a:endParaRPr lang="en-US" altLang="ko-KR" sz="600" dirty="0" smtClean="0"/>
          </a:p>
          <a:p>
            <a:pPr marL="171450" indent="-171450">
              <a:buFontTx/>
              <a:buChar char="-"/>
            </a:pPr>
            <a:r>
              <a:rPr lang="ko-KR" altLang="en-US" sz="600" dirty="0" err="1" smtClean="0"/>
              <a:t>파워볼</a:t>
            </a:r>
            <a:r>
              <a:rPr lang="ko-KR" altLang="en-US" sz="600" dirty="0" smtClean="0"/>
              <a:t> </a:t>
            </a:r>
            <a:r>
              <a:rPr lang="ko-KR" altLang="en-US" sz="600" dirty="0" err="1" smtClean="0"/>
              <a:t>공식유튜브</a:t>
            </a:r>
            <a:r>
              <a:rPr lang="ko-KR" altLang="en-US" sz="600" dirty="0"/>
              <a:t> </a:t>
            </a:r>
            <a:r>
              <a:rPr lang="ko-KR" altLang="en-US" sz="600" dirty="0" smtClean="0"/>
              <a:t>연결</a:t>
            </a:r>
            <a:endParaRPr lang="en-US" altLang="ko-KR" sz="600" dirty="0" smtClean="0"/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5586208" y="1016160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/>
              <a:t>EVENT</a:t>
            </a:r>
            <a:endParaRPr lang="ko-KR" altLang="en-US" sz="700" b="1" dirty="0"/>
          </a:p>
        </p:txBody>
      </p:sp>
      <p:cxnSp>
        <p:nvCxnSpPr>
          <p:cNvPr id="128" name="직선 연결선 127"/>
          <p:cNvCxnSpPr>
            <a:stCxn id="16" idx="3"/>
            <a:endCxn id="127" idx="1"/>
          </p:cNvCxnSpPr>
          <p:nvPr/>
        </p:nvCxnSpPr>
        <p:spPr>
          <a:xfrm flipV="1">
            <a:off x="5364088" y="1160176"/>
            <a:ext cx="222120" cy="57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0" name="모서리가 둥근 직사각형 129"/>
          <p:cNvSpPr/>
          <p:nvPr/>
        </p:nvSpPr>
        <p:spPr>
          <a:xfrm>
            <a:off x="1691680" y="3003302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추첨결과안내</a:t>
            </a:r>
            <a:endParaRPr lang="ko-KR" altLang="en-US" sz="700" b="1" dirty="0"/>
          </a:p>
        </p:txBody>
      </p:sp>
      <p:cxnSp>
        <p:nvCxnSpPr>
          <p:cNvPr id="139" name="직선 연결선 138"/>
          <p:cNvCxnSpPr/>
          <p:nvPr/>
        </p:nvCxnSpPr>
        <p:spPr>
          <a:xfrm>
            <a:off x="2483768" y="3140968"/>
            <a:ext cx="216024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1" name="모서리가 둥근 직사각형 140"/>
          <p:cNvSpPr/>
          <p:nvPr/>
        </p:nvSpPr>
        <p:spPr>
          <a:xfrm>
            <a:off x="3707904" y="2996952"/>
            <a:ext cx="792088" cy="288032"/>
          </a:xfrm>
          <a:prstGeom prst="roundRect">
            <a:avLst/>
          </a:prstGeom>
          <a:solidFill>
            <a:schemeClr val="bg1"/>
          </a:solidFill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내 구매 결과 확인</a:t>
            </a:r>
            <a:endParaRPr lang="en-US" altLang="ko-KR" sz="700" b="1" dirty="0" smtClean="0"/>
          </a:p>
        </p:txBody>
      </p:sp>
      <p:cxnSp>
        <p:nvCxnSpPr>
          <p:cNvPr id="142" name="직선 연결선 141"/>
          <p:cNvCxnSpPr>
            <a:endCxn id="28" idx="1"/>
          </p:cNvCxnSpPr>
          <p:nvPr/>
        </p:nvCxnSpPr>
        <p:spPr>
          <a:xfrm>
            <a:off x="4496440" y="3140968"/>
            <a:ext cx="656704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5" name="모서리가 둥근 직사각형 144"/>
          <p:cNvSpPr/>
          <p:nvPr/>
        </p:nvSpPr>
        <p:spPr>
          <a:xfrm>
            <a:off x="1691680" y="3717032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구매대행 이용가이드</a:t>
            </a:r>
            <a:endParaRPr lang="ko-KR" altLang="en-US" sz="700" b="1" dirty="0"/>
          </a:p>
        </p:txBody>
      </p:sp>
      <p:cxnSp>
        <p:nvCxnSpPr>
          <p:cNvPr id="165" name="직선 연결선 164"/>
          <p:cNvCxnSpPr>
            <a:stCxn id="145" idx="3"/>
            <a:endCxn id="167" idx="1"/>
          </p:cNvCxnSpPr>
          <p:nvPr/>
        </p:nvCxnSpPr>
        <p:spPr>
          <a:xfrm>
            <a:off x="2483768" y="3861048"/>
            <a:ext cx="144016" cy="3408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7" name="모서리가 둥근 직사각형 166"/>
          <p:cNvSpPr/>
          <p:nvPr/>
        </p:nvSpPr>
        <p:spPr>
          <a:xfrm>
            <a:off x="2627784" y="3720440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미국복권 구매대행 </a:t>
            </a:r>
            <a:r>
              <a:rPr lang="en-US" altLang="ko-KR" sz="700" b="1" dirty="0" smtClean="0"/>
              <a:t>A TO Z</a:t>
            </a:r>
            <a:endParaRPr lang="ko-KR" altLang="en-US" sz="700" b="1" dirty="0"/>
          </a:p>
        </p:txBody>
      </p:sp>
      <p:sp>
        <p:nvSpPr>
          <p:cNvPr id="168" name="모서리가 둥근 직사각형 167"/>
          <p:cNvSpPr/>
          <p:nvPr/>
        </p:nvSpPr>
        <p:spPr>
          <a:xfrm>
            <a:off x="3604146" y="3717032"/>
            <a:ext cx="792088" cy="288032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/>
              <a:t>당첨시</a:t>
            </a:r>
            <a:r>
              <a:rPr lang="ko-KR" altLang="en-US" sz="700" b="1" dirty="0" smtClean="0"/>
              <a:t> 유의사항</a:t>
            </a:r>
            <a:endParaRPr lang="ko-KR" altLang="en-US" sz="700" b="1" dirty="0"/>
          </a:p>
        </p:txBody>
      </p:sp>
      <p:cxnSp>
        <p:nvCxnSpPr>
          <p:cNvPr id="169" name="직선 연결선 168"/>
          <p:cNvCxnSpPr/>
          <p:nvPr/>
        </p:nvCxnSpPr>
        <p:spPr>
          <a:xfrm>
            <a:off x="4398144" y="3861048"/>
            <a:ext cx="16115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5" name="직선 연결선 174"/>
          <p:cNvCxnSpPr/>
          <p:nvPr/>
        </p:nvCxnSpPr>
        <p:spPr>
          <a:xfrm>
            <a:off x="3432572" y="3861048"/>
            <a:ext cx="161156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84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4" name="직사각형 3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4" y="1287080"/>
            <a:ext cx="8664456" cy="503097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3231820" y="1740072"/>
            <a:ext cx="1267341" cy="216024"/>
          </a:xfrm>
          <a:prstGeom prst="roundRect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23728" y="1412776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회원가입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123728" y="1729250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아이디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99972" y="1748432"/>
            <a:ext cx="786919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bg1"/>
                </a:solidFill>
              </a:rPr>
              <a:t>중복확인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03848" y="1785008"/>
            <a:ext cx="576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아이디</a:t>
            </a:r>
            <a:endParaRPr lang="ko-KR" altLang="en-US" sz="7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236989" y="2098092"/>
            <a:ext cx="1267341" cy="216024"/>
          </a:xfrm>
          <a:prstGeom prst="roundRect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128897" y="2087270"/>
            <a:ext cx="7200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패스워</a:t>
            </a:r>
            <a:r>
              <a:rPr lang="ko-KR" altLang="en-US" sz="105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드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13969" y="2143028"/>
            <a:ext cx="9553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패스워</a:t>
            </a:r>
            <a:r>
              <a:rPr lang="ko-KR" altLang="en-US" sz="7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24688" y="2164214"/>
            <a:ext cx="2639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>
                <a:solidFill>
                  <a:schemeClr val="accent6">
                    <a:lumMod val="75000"/>
                  </a:schemeClr>
                </a:solidFill>
              </a:rPr>
              <a:t>* 6</a:t>
            </a:r>
            <a:r>
              <a:rPr lang="ko-KR" altLang="en-US" sz="600" dirty="0" smtClean="0">
                <a:solidFill>
                  <a:schemeClr val="accent6">
                    <a:lumMod val="75000"/>
                  </a:schemeClr>
                </a:solidFill>
              </a:rPr>
              <a:t>자 이상 문자</a:t>
            </a:r>
            <a:r>
              <a:rPr lang="en-US" altLang="ko-KR" sz="6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600" dirty="0" smtClean="0">
                <a:solidFill>
                  <a:schemeClr val="accent6">
                    <a:lumMod val="75000"/>
                  </a:schemeClr>
                </a:solidFill>
              </a:rPr>
              <a:t>숫자</a:t>
            </a:r>
            <a:r>
              <a:rPr lang="en-US" altLang="ko-KR" sz="6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600" dirty="0" smtClean="0">
                <a:solidFill>
                  <a:schemeClr val="accent6">
                    <a:lumMod val="75000"/>
                  </a:schemeClr>
                </a:solidFill>
              </a:rPr>
              <a:t>특수문자 조합으로 입력하여 주십시오</a:t>
            </a:r>
            <a:endParaRPr lang="ko-KR" altLang="en-US" sz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249795" y="2466217"/>
            <a:ext cx="1267341" cy="216024"/>
          </a:xfrm>
          <a:prstGeom prst="roundRect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129509" y="2455395"/>
            <a:ext cx="11341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패스워드 확인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26775" y="2511153"/>
            <a:ext cx="9553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패스워</a:t>
            </a:r>
            <a:r>
              <a:rPr lang="ko-KR" altLang="en-US" sz="7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드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257785" y="2860076"/>
            <a:ext cx="1267341" cy="216024"/>
          </a:xfrm>
          <a:prstGeom prst="roundRect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131405" y="2849254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닉네</a:t>
            </a:r>
            <a:r>
              <a:rPr lang="ko-KR" altLang="en-US" sz="105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임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625937" y="2868436"/>
            <a:ext cx="786919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bg1"/>
                </a:solidFill>
              </a:rPr>
              <a:t>중복확인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29813" y="2905012"/>
            <a:ext cx="576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닉네</a:t>
            </a:r>
            <a:r>
              <a:rPr lang="ko-KR" altLang="en-US" sz="7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임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267252" y="3231932"/>
            <a:ext cx="1267341" cy="216024"/>
          </a:xfrm>
          <a:prstGeom prst="roundRect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140872" y="3221110"/>
            <a:ext cx="7200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휴대전화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628738" y="3240292"/>
            <a:ext cx="1128531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smtClean="0">
                <a:solidFill>
                  <a:schemeClr val="bg1"/>
                </a:solidFill>
              </a:rPr>
              <a:t>인증번호 받기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39280" y="3276868"/>
            <a:ext cx="576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휴대전</a:t>
            </a:r>
            <a:r>
              <a:rPr lang="ko-KR" altLang="en-US" sz="7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화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332604" y="4221088"/>
            <a:ext cx="239963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>
                <a:solidFill>
                  <a:schemeClr val="accent6">
                    <a:lumMod val="75000"/>
                  </a:schemeClr>
                </a:solidFill>
              </a:rPr>
              <a:t>* </a:t>
            </a:r>
            <a:r>
              <a:rPr lang="ko-KR" altLang="en-US" sz="600" dirty="0" smtClean="0">
                <a:solidFill>
                  <a:schemeClr val="accent6">
                    <a:lumMod val="75000"/>
                  </a:schemeClr>
                </a:solidFill>
              </a:rPr>
              <a:t>소정의 </a:t>
            </a:r>
            <a:r>
              <a:rPr lang="ko-KR" altLang="en-US" sz="600" dirty="0" err="1" smtClean="0">
                <a:solidFill>
                  <a:schemeClr val="accent6">
                    <a:lumMod val="75000"/>
                  </a:schemeClr>
                </a:solidFill>
              </a:rPr>
              <a:t>마일리지가</a:t>
            </a:r>
            <a:r>
              <a:rPr lang="ko-KR" altLang="en-US" sz="600" dirty="0" smtClean="0">
                <a:solidFill>
                  <a:schemeClr val="accent6">
                    <a:lumMod val="75000"/>
                  </a:schemeClr>
                </a:solidFill>
              </a:rPr>
              <a:t> 지급됩니다</a:t>
            </a:r>
            <a:r>
              <a:rPr lang="en-US" altLang="ko-KR" sz="6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ko-KR" altLang="en-US" sz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68083" y="3774476"/>
            <a:ext cx="1015885" cy="216024"/>
          </a:xfrm>
          <a:prstGeom prst="roundRect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141703" y="3763654"/>
            <a:ext cx="7200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이메</a:t>
            </a:r>
            <a:r>
              <a:rPr lang="ko-KR" altLang="en-US" sz="105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일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430000" y="3789040"/>
            <a:ext cx="1080120" cy="21602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본인인증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344019" y="3777992"/>
            <a:ext cx="1015885" cy="216024"/>
          </a:xfrm>
          <a:prstGeom prst="roundRect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4358205" y="3782944"/>
            <a:ext cx="267515" cy="216024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2">
                    <a:lumMod val="90000"/>
                  </a:schemeClr>
                </a:solidFill>
              </a:rPr>
              <a:t>@</a:t>
            </a:r>
            <a:endParaRPr lang="ko-KR" altLang="en-US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450031" y="3789040"/>
            <a:ext cx="778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직접입력</a:t>
            </a:r>
            <a:endParaRPr lang="ko-KR" altLang="en-US" sz="1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03620" y="3764656"/>
            <a:ext cx="264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▼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268083" y="4194018"/>
            <a:ext cx="1015885" cy="216024"/>
          </a:xfrm>
          <a:prstGeom prst="roundRect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141703" y="4183196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추천인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235382" y="4233280"/>
            <a:ext cx="7667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추천인 아이디</a:t>
            </a:r>
            <a:endParaRPr lang="ko-KR" altLang="en-US" sz="7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938" y="4778634"/>
            <a:ext cx="4969331" cy="378558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3131840" y="1700808"/>
            <a:ext cx="2664296" cy="2664296"/>
            <a:chOff x="3239852" y="1412776"/>
            <a:chExt cx="2664296" cy="2664296"/>
          </a:xfrm>
        </p:grpSpPr>
        <p:sp>
          <p:nvSpPr>
            <p:cNvPr id="49" name="직사각형 48"/>
            <p:cNvSpPr/>
            <p:nvPr/>
          </p:nvSpPr>
          <p:spPr>
            <a:xfrm>
              <a:off x="3239852" y="1412776"/>
              <a:ext cx="2664296" cy="26642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491880" y="1628800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0000</a:t>
              </a:r>
              <a:r>
                <a:rPr lang="en-US" altLang="ko-KR" sz="900" b="1" dirty="0" smtClean="0">
                  <a:solidFill>
                    <a:srgbClr val="FF0000"/>
                  </a:solidFill>
                </a:rPr>
                <a:t>&lt;(ID)</a:t>
              </a:r>
              <a:r>
                <a:rPr lang="en-US" altLang="ko-KR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님 </a:t>
              </a:r>
              <a:endPara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383868" y="2044926"/>
              <a:ext cx="2376264" cy="534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가입을 </a:t>
              </a:r>
              <a:r>
                <a:rPr lang="ko-KR" altLang="en-US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축하드립니다</a:t>
              </a:r>
              <a:endParaRPr lang="ko-KR" altLang="en-US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707904" y="3453544"/>
              <a:ext cx="1800200" cy="3354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/>
                <a:t>바로 이용하기</a:t>
              </a:r>
              <a:endParaRPr lang="ko-KR" altLang="en-US" b="1" dirty="0"/>
            </a:p>
          </p:txBody>
        </p:sp>
      </p:grpSp>
      <p:sp>
        <p:nvSpPr>
          <p:cNvPr id="20" name="모서리가 둥근 직사각형 19"/>
          <p:cNvSpPr/>
          <p:nvPr/>
        </p:nvSpPr>
        <p:spPr>
          <a:xfrm>
            <a:off x="350891" y="476672"/>
            <a:ext cx="1916853" cy="2880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회원가입 </a:t>
            </a:r>
            <a:r>
              <a:rPr lang="ko-KR" altLang="en-US" b="1" dirty="0" err="1" smtClean="0"/>
              <a:t>완료시</a:t>
            </a:r>
            <a:endParaRPr lang="ko-KR" altLang="en-US" b="1" dirty="0"/>
          </a:p>
        </p:txBody>
      </p:sp>
      <p:grpSp>
        <p:nvGrpSpPr>
          <p:cNvPr id="53" name="그룹 52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54" name="TextBox 53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1-6</a:t>
              </a:r>
              <a:endParaRPr lang="ko-KR" alt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로그인 페이지</a:t>
              </a:r>
              <a:r>
                <a:rPr lang="en-US" altLang="ko-KR" dirty="0" smtClean="0"/>
                <a:t>6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545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249836" y="1268016"/>
            <a:ext cx="8664456" cy="5030974"/>
            <a:chOff x="249836" y="1268016"/>
            <a:chExt cx="8664456" cy="503097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36" y="1268016"/>
              <a:ext cx="8664456" cy="503097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142505" y="1412776"/>
              <a:ext cx="5237807" cy="4886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3528" y="1364805"/>
              <a:ext cx="8458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고객센</a:t>
              </a:r>
              <a:r>
                <a:rPr lang="ko-KR" altLang="en-US" sz="1200" b="1" dirty="0"/>
                <a:t>터</a:t>
              </a:r>
              <a:endParaRPr lang="ko-KR" altLang="en-US" b="1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02570" y="2021214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구매대행 이용가이드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5" name="직사각형 24"/>
          <p:cNvSpPr/>
          <p:nvPr/>
        </p:nvSpPr>
        <p:spPr>
          <a:xfrm>
            <a:off x="395536" y="2384946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미국복권 구매 대행 </a:t>
            </a:r>
            <a:r>
              <a:rPr lang="en-US" altLang="ko-KR" sz="800" b="1" dirty="0" smtClean="0"/>
              <a:t>A TO Z  -</a:t>
            </a:r>
            <a:endParaRPr lang="ko-KR" altLang="en-US" b="1" dirty="0"/>
          </a:p>
        </p:txBody>
      </p:sp>
      <p:sp>
        <p:nvSpPr>
          <p:cNvPr id="26" name="직사각형 25"/>
          <p:cNvSpPr/>
          <p:nvPr/>
        </p:nvSpPr>
        <p:spPr>
          <a:xfrm>
            <a:off x="393378" y="2730128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/>
              <a:t>당첨시</a:t>
            </a:r>
            <a:r>
              <a:rPr lang="ko-KR" altLang="en-US" sz="800" b="1" dirty="0" smtClean="0"/>
              <a:t> 유의사항 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7" name="직사각형 26"/>
          <p:cNvSpPr/>
          <p:nvPr/>
        </p:nvSpPr>
        <p:spPr>
          <a:xfrm>
            <a:off x="395536" y="3083818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공지사항         </a:t>
            </a:r>
            <a:r>
              <a:rPr lang="en-US" altLang="ko-KR" sz="800" b="1" dirty="0" smtClean="0"/>
              <a:t>            </a:t>
            </a:r>
            <a:r>
              <a:rPr lang="ko-KR" altLang="en-US" sz="800" b="1" dirty="0" smtClean="0"/>
              <a:t>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8" name="직사각형 27"/>
          <p:cNvSpPr/>
          <p:nvPr/>
        </p:nvSpPr>
        <p:spPr>
          <a:xfrm>
            <a:off x="395536" y="3437508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FAQ                         </a:t>
            </a:r>
            <a:r>
              <a:rPr lang="ko-KR" altLang="en-US" sz="800" b="1" dirty="0" smtClean="0"/>
              <a:t>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32" name="직사각형 31"/>
          <p:cNvSpPr/>
          <p:nvPr/>
        </p:nvSpPr>
        <p:spPr>
          <a:xfrm>
            <a:off x="2231740" y="1412776"/>
            <a:ext cx="5004556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지연 28"/>
          <p:cNvSpPr/>
          <p:nvPr/>
        </p:nvSpPr>
        <p:spPr>
          <a:xfrm>
            <a:off x="179512" y="2450709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395536" y="3795390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Q&amp;A                         </a:t>
            </a:r>
            <a:r>
              <a:rPr lang="ko-KR" altLang="en-US" sz="800" b="1" dirty="0" smtClean="0"/>
              <a:t>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44" name="직사각형 43"/>
          <p:cNvSpPr/>
          <p:nvPr/>
        </p:nvSpPr>
        <p:spPr>
          <a:xfrm>
            <a:off x="395536" y="4149080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최신</a:t>
            </a:r>
            <a:r>
              <a:rPr lang="en-US" altLang="ko-KR" sz="800" b="1" dirty="0" smtClean="0"/>
              <a:t>NEWS                  </a:t>
            </a:r>
            <a:r>
              <a:rPr lang="ko-KR" altLang="en-US" sz="800" b="1" dirty="0" smtClean="0"/>
              <a:t>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45" name="직사각형 44"/>
          <p:cNvSpPr/>
          <p:nvPr/>
        </p:nvSpPr>
        <p:spPr>
          <a:xfrm>
            <a:off x="395536" y="4504928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자유게시</a:t>
            </a:r>
            <a:r>
              <a:rPr lang="ko-KR" altLang="en-US" sz="800" b="1" dirty="0"/>
              <a:t>판</a:t>
            </a:r>
            <a:r>
              <a:rPr lang="en-US" altLang="ko-KR" sz="800" b="1" dirty="0" smtClean="0"/>
              <a:t>                     -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195736" y="143817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미국복권 구매 대행 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A TO Z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02570" y="1654824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안</a:t>
            </a:r>
            <a:r>
              <a:rPr lang="ko-KR" altLang="en-US" sz="800" b="1" dirty="0"/>
              <a:t>내</a:t>
            </a:r>
            <a:r>
              <a:rPr lang="ko-KR" altLang="en-US" sz="800" b="1" dirty="0" smtClean="0"/>
              <a:t>                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104" y="1677516"/>
            <a:ext cx="4997192" cy="3695700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38" name="TextBox 37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2-3</a:t>
              </a:r>
              <a:endParaRPr lang="ko-KR" alt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고객센터 페이지</a:t>
              </a:r>
              <a:r>
                <a:rPr lang="en-US" altLang="ko-KR" dirty="0" smtClean="0"/>
                <a:t>6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85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249836" y="1268016"/>
            <a:ext cx="8664456" cy="5030974"/>
            <a:chOff x="249836" y="1268016"/>
            <a:chExt cx="8664456" cy="503097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36" y="1268016"/>
              <a:ext cx="8664456" cy="503097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142505" y="1412776"/>
              <a:ext cx="5237807" cy="4886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3528" y="1364805"/>
              <a:ext cx="8458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고객센</a:t>
              </a:r>
              <a:r>
                <a:rPr lang="ko-KR" altLang="en-US" sz="1200" b="1" dirty="0"/>
                <a:t>터</a:t>
              </a:r>
              <a:endParaRPr lang="ko-KR" altLang="en-US" b="1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02570" y="2021214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구매대행 이용가이드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5" name="직사각형 24"/>
          <p:cNvSpPr/>
          <p:nvPr/>
        </p:nvSpPr>
        <p:spPr>
          <a:xfrm>
            <a:off x="395536" y="2384946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미국복권 구매 대행 </a:t>
            </a:r>
            <a:r>
              <a:rPr lang="en-US" altLang="ko-KR" sz="800" b="1" dirty="0" smtClean="0"/>
              <a:t>A TO Z  -</a:t>
            </a:r>
            <a:endParaRPr lang="ko-KR" altLang="en-US" b="1" dirty="0"/>
          </a:p>
        </p:txBody>
      </p:sp>
      <p:sp>
        <p:nvSpPr>
          <p:cNvPr id="26" name="직사각형 25"/>
          <p:cNvSpPr/>
          <p:nvPr/>
        </p:nvSpPr>
        <p:spPr>
          <a:xfrm>
            <a:off x="393378" y="2730128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/>
              <a:t>당첨시</a:t>
            </a:r>
            <a:r>
              <a:rPr lang="ko-KR" altLang="en-US" sz="800" b="1" dirty="0" smtClean="0"/>
              <a:t> 유의사항 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7" name="직사각형 26"/>
          <p:cNvSpPr/>
          <p:nvPr/>
        </p:nvSpPr>
        <p:spPr>
          <a:xfrm>
            <a:off x="395536" y="3083818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공지사항         </a:t>
            </a:r>
            <a:r>
              <a:rPr lang="en-US" altLang="ko-KR" sz="800" b="1" dirty="0" smtClean="0"/>
              <a:t>            </a:t>
            </a:r>
            <a:r>
              <a:rPr lang="ko-KR" altLang="en-US" sz="800" b="1" dirty="0" smtClean="0"/>
              <a:t>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8" name="직사각형 27"/>
          <p:cNvSpPr/>
          <p:nvPr/>
        </p:nvSpPr>
        <p:spPr>
          <a:xfrm>
            <a:off x="395536" y="3437508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FAQ                         </a:t>
            </a:r>
            <a:r>
              <a:rPr lang="ko-KR" altLang="en-US" sz="800" b="1" dirty="0" smtClean="0"/>
              <a:t>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32" name="직사각형 31"/>
          <p:cNvSpPr/>
          <p:nvPr/>
        </p:nvSpPr>
        <p:spPr>
          <a:xfrm>
            <a:off x="2213738" y="1425550"/>
            <a:ext cx="5004556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지연 28"/>
          <p:cNvSpPr/>
          <p:nvPr/>
        </p:nvSpPr>
        <p:spPr>
          <a:xfrm>
            <a:off x="179512" y="2804399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395536" y="3795390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Q&amp;A                         </a:t>
            </a:r>
            <a:r>
              <a:rPr lang="ko-KR" altLang="en-US" sz="800" b="1" dirty="0" smtClean="0"/>
              <a:t>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44" name="직사각형 43"/>
          <p:cNvSpPr/>
          <p:nvPr/>
        </p:nvSpPr>
        <p:spPr>
          <a:xfrm>
            <a:off x="395536" y="4149080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최신</a:t>
            </a:r>
            <a:r>
              <a:rPr lang="en-US" altLang="ko-KR" sz="800" b="1" dirty="0" smtClean="0"/>
              <a:t>NEWS                  </a:t>
            </a:r>
            <a:r>
              <a:rPr lang="ko-KR" altLang="en-US" sz="800" b="1" dirty="0" smtClean="0"/>
              <a:t>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45" name="직사각형 44"/>
          <p:cNvSpPr/>
          <p:nvPr/>
        </p:nvSpPr>
        <p:spPr>
          <a:xfrm>
            <a:off x="395536" y="4504928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자유게시</a:t>
            </a:r>
            <a:r>
              <a:rPr lang="ko-KR" altLang="en-US" sz="800" b="1" dirty="0"/>
              <a:t>판</a:t>
            </a:r>
            <a:r>
              <a:rPr lang="en-US" altLang="ko-KR" sz="800" b="1" dirty="0" smtClean="0"/>
              <a:t>                     -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195736" y="143817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solidFill>
                  <a:schemeClr val="bg1">
                    <a:lumMod val="50000"/>
                  </a:schemeClr>
                </a:solidFill>
              </a:rPr>
              <a:t>당첨시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 유의사항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02570" y="1654824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안</a:t>
            </a:r>
            <a:r>
              <a:rPr lang="ko-KR" altLang="en-US" sz="800" b="1" dirty="0"/>
              <a:t>내</a:t>
            </a:r>
            <a:r>
              <a:rPr lang="ko-KR" altLang="en-US" sz="800" b="1" dirty="0" smtClean="0"/>
              <a:t>                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641804"/>
            <a:ext cx="3312367" cy="137736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58" y="3074230"/>
            <a:ext cx="3290684" cy="1506898"/>
          </a:xfrm>
          <a:prstGeom prst="rect">
            <a:avLst/>
          </a:prstGeom>
        </p:spPr>
      </p:pic>
      <p:grpSp>
        <p:nvGrpSpPr>
          <p:cNvPr id="38" name="그룹 37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39" name="TextBox 38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2-4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고객센터 페이지</a:t>
              </a:r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064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13738" y="260648"/>
            <a:ext cx="5004556" cy="554461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636" y="332656"/>
            <a:ext cx="3497580" cy="543306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7" name="TextBox 6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2-5</a:t>
              </a:r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고객센터 페이지</a:t>
              </a:r>
              <a:r>
                <a:rPr lang="en-US" altLang="ko-KR" dirty="0" smtClean="0"/>
                <a:t>8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6220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249836" y="1268016"/>
            <a:ext cx="8664456" cy="5030974"/>
            <a:chOff x="249836" y="1268016"/>
            <a:chExt cx="8664456" cy="503097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36" y="1268016"/>
              <a:ext cx="8664456" cy="503097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142505" y="1412776"/>
              <a:ext cx="5237807" cy="4886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3528" y="1364805"/>
              <a:ext cx="8458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고객센</a:t>
              </a:r>
              <a:r>
                <a:rPr lang="ko-KR" altLang="en-US" sz="1200" b="1" dirty="0"/>
                <a:t>터</a:t>
              </a:r>
              <a:endParaRPr lang="ko-KR" altLang="en-US" b="1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02570" y="2021214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구매대행 이용가이드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5" name="직사각형 24"/>
          <p:cNvSpPr/>
          <p:nvPr/>
        </p:nvSpPr>
        <p:spPr>
          <a:xfrm>
            <a:off x="395536" y="2384946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미국복권 구매 대행 </a:t>
            </a:r>
            <a:r>
              <a:rPr lang="en-US" altLang="ko-KR" sz="800" b="1" dirty="0" smtClean="0"/>
              <a:t>A TO Z  -</a:t>
            </a:r>
            <a:endParaRPr lang="ko-KR" altLang="en-US" b="1" dirty="0"/>
          </a:p>
        </p:txBody>
      </p:sp>
      <p:sp>
        <p:nvSpPr>
          <p:cNvPr id="26" name="직사각형 25"/>
          <p:cNvSpPr/>
          <p:nvPr/>
        </p:nvSpPr>
        <p:spPr>
          <a:xfrm>
            <a:off x="393378" y="2730128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/>
              <a:t>당첨시</a:t>
            </a:r>
            <a:r>
              <a:rPr lang="ko-KR" altLang="en-US" sz="800" b="1" dirty="0" smtClean="0"/>
              <a:t> 유의사항 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7" name="직사각형 26"/>
          <p:cNvSpPr/>
          <p:nvPr/>
        </p:nvSpPr>
        <p:spPr>
          <a:xfrm>
            <a:off x="395536" y="3083818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공지사항         </a:t>
            </a:r>
            <a:r>
              <a:rPr lang="en-US" altLang="ko-KR" sz="800" b="1" dirty="0" smtClean="0"/>
              <a:t>            </a:t>
            </a:r>
            <a:r>
              <a:rPr lang="ko-KR" altLang="en-US" sz="800" b="1" dirty="0" smtClean="0"/>
              <a:t>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8" name="직사각형 27"/>
          <p:cNvSpPr/>
          <p:nvPr/>
        </p:nvSpPr>
        <p:spPr>
          <a:xfrm>
            <a:off x="395536" y="3437508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FAQ                         </a:t>
            </a:r>
            <a:r>
              <a:rPr lang="ko-KR" altLang="en-US" sz="800" b="1" dirty="0" smtClean="0"/>
              <a:t>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32" name="직사각형 31"/>
          <p:cNvSpPr/>
          <p:nvPr/>
        </p:nvSpPr>
        <p:spPr>
          <a:xfrm>
            <a:off x="2213738" y="1425550"/>
            <a:ext cx="5004556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지연 28"/>
          <p:cNvSpPr/>
          <p:nvPr/>
        </p:nvSpPr>
        <p:spPr>
          <a:xfrm>
            <a:off x="179512" y="3140968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395536" y="3795390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Q&amp;A                         </a:t>
            </a:r>
            <a:r>
              <a:rPr lang="ko-KR" altLang="en-US" sz="800" b="1" dirty="0" smtClean="0"/>
              <a:t>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44" name="직사각형 43"/>
          <p:cNvSpPr/>
          <p:nvPr/>
        </p:nvSpPr>
        <p:spPr>
          <a:xfrm>
            <a:off x="395536" y="4149080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최신</a:t>
            </a:r>
            <a:r>
              <a:rPr lang="en-US" altLang="ko-KR" sz="800" b="1" dirty="0" smtClean="0"/>
              <a:t>NEWS                  </a:t>
            </a:r>
            <a:r>
              <a:rPr lang="ko-KR" altLang="en-US" sz="800" b="1" dirty="0" smtClean="0"/>
              <a:t>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45" name="직사각형 44"/>
          <p:cNvSpPr/>
          <p:nvPr/>
        </p:nvSpPr>
        <p:spPr>
          <a:xfrm>
            <a:off x="395536" y="4504928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자유게시</a:t>
            </a:r>
            <a:r>
              <a:rPr lang="ko-KR" altLang="en-US" sz="800" b="1" dirty="0"/>
              <a:t>판</a:t>
            </a:r>
            <a:r>
              <a:rPr lang="en-US" altLang="ko-KR" sz="800" b="1" dirty="0" smtClean="0"/>
              <a:t>                     -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195736" y="143817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공지사항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02570" y="1654824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안</a:t>
            </a:r>
            <a:r>
              <a:rPr lang="ko-KR" altLang="en-US" sz="800" b="1" dirty="0"/>
              <a:t>내</a:t>
            </a:r>
            <a:r>
              <a:rPr lang="ko-KR" altLang="en-US" sz="800" b="1" dirty="0" smtClean="0"/>
              <a:t>                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40" y="1653620"/>
            <a:ext cx="4932548" cy="4834631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38" name="TextBox 37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2-6</a:t>
              </a:r>
              <a:endParaRPr lang="ko-KR" alt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고객센터 페이지</a:t>
              </a:r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5606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249836" y="1268016"/>
            <a:ext cx="8664456" cy="5030974"/>
            <a:chOff x="249836" y="1268016"/>
            <a:chExt cx="8664456" cy="503097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36" y="1268016"/>
              <a:ext cx="8664456" cy="503097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142505" y="1412776"/>
              <a:ext cx="5237807" cy="4886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3528" y="1364805"/>
              <a:ext cx="8458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고객센</a:t>
              </a:r>
              <a:r>
                <a:rPr lang="ko-KR" altLang="en-US" sz="1200" b="1" dirty="0"/>
                <a:t>터</a:t>
              </a:r>
              <a:endParaRPr lang="ko-KR" altLang="en-US" b="1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02570" y="2021214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구매대행 이용가이드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5" name="직사각형 24"/>
          <p:cNvSpPr/>
          <p:nvPr/>
        </p:nvSpPr>
        <p:spPr>
          <a:xfrm>
            <a:off x="395536" y="2384946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미국복권 구매 대행 </a:t>
            </a:r>
            <a:r>
              <a:rPr lang="en-US" altLang="ko-KR" sz="800" b="1" dirty="0" smtClean="0"/>
              <a:t>A TO Z  -</a:t>
            </a:r>
            <a:endParaRPr lang="ko-KR" altLang="en-US" b="1" dirty="0"/>
          </a:p>
        </p:txBody>
      </p:sp>
      <p:sp>
        <p:nvSpPr>
          <p:cNvPr id="26" name="직사각형 25"/>
          <p:cNvSpPr/>
          <p:nvPr/>
        </p:nvSpPr>
        <p:spPr>
          <a:xfrm>
            <a:off x="393378" y="2730128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/>
              <a:t>당첨시</a:t>
            </a:r>
            <a:r>
              <a:rPr lang="ko-KR" altLang="en-US" sz="800" b="1" dirty="0" smtClean="0"/>
              <a:t> 유의사항 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7" name="직사각형 26"/>
          <p:cNvSpPr/>
          <p:nvPr/>
        </p:nvSpPr>
        <p:spPr>
          <a:xfrm>
            <a:off x="395536" y="3083818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공지사항         </a:t>
            </a:r>
            <a:r>
              <a:rPr lang="en-US" altLang="ko-KR" sz="800" b="1" dirty="0" smtClean="0"/>
              <a:t>            </a:t>
            </a:r>
            <a:r>
              <a:rPr lang="ko-KR" altLang="en-US" sz="800" b="1" dirty="0" smtClean="0"/>
              <a:t>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8" name="직사각형 27"/>
          <p:cNvSpPr/>
          <p:nvPr/>
        </p:nvSpPr>
        <p:spPr>
          <a:xfrm>
            <a:off x="395536" y="3437508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FAQ                         </a:t>
            </a:r>
            <a:r>
              <a:rPr lang="ko-KR" altLang="en-US" sz="800" b="1" dirty="0" smtClean="0"/>
              <a:t>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32" name="직사각형 31"/>
          <p:cNvSpPr/>
          <p:nvPr/>
        </p:nvSpPr>
        <p:spPr>
          <a:xfrm>
            <a:off x="2213738" y="1425550"/>
            <a:ext cx="5004556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지연 28"/>
          <p:cNvSpPr/>
          <p:nvPr/>
        </p:nvSpPr>
        <p:spPr>
          <a:xfrm>
            <a:off x="179512" y="3501008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395536" y="3795390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Q&amp;A                         </a:t>
            </a:r>
            <a:r>
              <a:rPr lang="ko-KR" altLang="en-US" sz="800" b="1" dirty="0" smtClean="0"/>
              <a:t>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44" name="직사각형 43"/>
          <p:cNvSpPr/>
          <p:nvPr/>
        </p:nvSpPr>
        <p:spPr>
          <a:xfrm>
            <a:off x="395536" y="4149080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최신</a:t>
            </a:r>
            <a:r>
              <a:rPr lang="en-US" altLang="ko-KR" sz="800" b="1" dirty="0" smtClean="0"/>
              <a:t>NEWS                  </a:t>
            </a:r>
            <a:r>
              <a:rPr lang="ko-KR" altLang="en-US" sz="800" b="1" dirty="0" smtClean="0"/>
              <a:t>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45" name="직사각형 44"/>
          <p:cNvSpPr/>
          <p:nvPr/>
        </p:nvSpPr>
        <p:spPr>
          <a:xfrm>
            <a:off x="395536" y="4504928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자유게시</a:t>
            </a:r>
            <a:r>
              <a:rPr lang="ko-KR" altLang="en-US" sz="800" b="1" dirty="0"/>
              <a:t>판</a:t>
            </a:r>
            <a:r>
              <a:rPr lang="en-US" altLang="ko-KR" sz="800" b="1" dirty="0" smtClean="0"/>
              <a:t>                     -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195736" y="143817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FAQ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02570" y="1654824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안</a:t>
            </a:r>
            <a:r>
              <a:rPr lang="ko-KR" altLang="en-US" sz="800" b="1" dirty="0"/>
              <a:t>내</a:t>
            </a:r>
            <a:r>
              <a:rPr lang="ko-KR" altLang="en-US" sz="800" b="1" dirty="0" smtClean="0"/>
              <a:t>                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140" y="1659200"/>
            <a:ext cx="4880148" cy="4803428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38" name="TextBox 37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2-7</a:t>
              </a:r>
              <a:endParaRPr lang="ko-KR" alt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고객센터 페이지</a:t>
              </a:r>
              <a:r>
                <a:rPr lang="en-US" altLang="ko-KR" dirty="0" smtClean="0"/>
                <a:t>10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306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249836" y="1268016"/>
            <a:ext cx="8664456" cy="5030974"/>
            <a:chOff x="249836" y="1268016"/>
            <a:chExt cx="8664456" cy="503097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36" y="1268016"/>
              <a:ext cx="8664456" cy="503097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142505" y="1412776"/>
              <a:ext cx="5237807" cy="4886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3528" y="1364805"/>
              <a:ext cx="8458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고객센</a:t>
              </a:r>
              <a:r>
                <a:rPr lang="ko-KR" altLang="en-US" sz="1200" b="1" dirty="0"/>
                <a:t>터</a:t>
              </a:r>
              <a:endParaRPr lang="ko-KR" altLang="en-US" b="1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02570" y="2021214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구매대행 이용가이드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5" name="직사각형 24"/>
          <p:cNvSpPr/>
          <p:nvPr/>
        </p:nvSpPr>
        <p:spPr>
          <a:xfrm>
            <a:off x="395536" y="2384946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미국복권 구매 대행 </a:t>
            </a:r>
            <a:r>
              <a:rPr lang="en-US" altLang="ko-KR" sz="800" b="1" dirty="0" smtClean="0"/>
              <a:t>A TO Z  -</a:t>
            </a:r>
            <a:endParaRPr lang="ko-KR" altLang="en-US" b="1" dirty="0"/>
          </a:p>
        </p:txBody>
      </p:sp>
      <p:sp>
        <p:nvSpPr>
          <p:cNvPr id="26" name="직사각형 25"/>
          <p:cNvSpPr/>
          <p:nvPr/>
        </p:nvSpPr>
        <p:spPr>
          <a:xfrm>
            <a:off x="393378" y="2730128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/>
              <a:t>당첨시</a:t>
            </a:r>
            <a:r>
              <a:rPr lang="ko-KR" altLang="en-US" sz="800" b="1" dirty="0" smtClean="0"/>
              <a:t> 유의사항 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7" name="직사각형 26"/>
          <p:cNvSpPr/>
          <p:nvPr/>
        </p:nvSpPr>
        <p:spPr>
          <a:xfrm>
            <a:off x="395536" y="3083818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공지사항         </a:t>
            </a:r>
            <a:r>
              <a:rPr lang="en-US" altLang="ko-KR" sz="800" b="1" dirty="0" smtClean="0"/>
              <a:t>            </a:t>
            </a:r>
            <a:r>
              <a:rPr lang="ko-KR" altLang="en-US" sz="800" b="1" dirty="0" smtClean="0"/>
              <a:t>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8" name="직사각형 27"/>
          <p:cNvSpPr/>
          <p:nvPr/>
        </p:nvSpPr>
        <p:spPr>
          <a:xfrm>
            <a:off x="395536" y="3437508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FAQ                         </a:t>
            </a:r>
            <a:r>
              <a:rPr lang="ko-KR" altLang="en-US" sz="800" b="1" dirty="0" smtClean="0"/>
              <a:t>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32" name="직사각형 31"/>
          <p:cNvSpPr/>
          <p:nvPr/>
        </p:nvSpPr>
        <p:spPr>
          <a:xfrm>
            <a:off x="2213738" y="1425550"/>
            <a:ext cx="5004556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지연 28"/>
          <p:cNvSpPr/>
          <p:nvPr/>
        </p:nvSpPr>
        <p:spPr>
          <a:xfrm>
            <a:off x="179512" y="3861048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6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395536" y="3795390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Q&amp;A                         </a:t>
            </a:r>
            <a:r>
              <a:rPr lang="ko-KR" altLang="en-US" sz="800" b="1" dirty="0" smtClean="0"/>
              <a:t>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44" name="직사각형 43"/>
          <p:cNvSpPr/>
          <p:nvPr/>
        </p:nvSpPr>
        <p:spPr>
          <a:xfrm>
            <a:off x="395536" y="4149080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최신</a:t>
            </a:r>
            <a:r>
              <a:rPr lang="en-US" altLang="ko-KR" sz="800" b="1" dirty="0" smtClean="0"/>
              <a:t>NEWS                  </a:t>
            </a:r>
            <a:r>
              <a:rPr lang="ko-KR" altLang="en-US" sz="800" b="1" dirty="0" smtClean="0"/>
              <a:t>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45" name="직사각형 44"/>
          <p:cNvSpPr/>
          <p:nvPr/>
        </p:nvSpPr>
        <p:spPr>
          <a:xfrm>
            <a:off x="395536" y="4504928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자유게시</a:t>
            </a:r>
            <a:r>
              <a:rPr lang="ko-KR" altLang="en-US" sz="800" b="1" dirty="0"/>
              <a:t>판</a:t>
            </a:r>
            <a:r>
              <a:rPr lang="en-US" altLang="ko-KR" sz="800" b="1" dirty="0" smtClean="0"/>
              <a:t>                     -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195736" y="143817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Q&amp;A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02570" y="1654824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안</a:t>
            </a:r>
            <a:r>
              <a:rPr lang="ko-KR" altLang="en-US" sz="800" b="1" dirty="0"/>
              <a:t>내</a:t>
            </a:r>
            <a:r>
              <a:rPr lang="ko-KR" altLang="en-US" sz="800" b="1" dirty="0" smtClean="0"/>
              <a:t>                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926" y="1744672"/>
            <a:ext cx="4924412" cy="1924851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38" name="TextBox 37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2-8</a:t>
              </a:r>
              <a:endParaRPr lang="ko-KR" alt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고객센터 페이지</a:t>
              </a:r>
              <a:r>
                <a:rPr lang="en-US" altLang="ko-KR" dirty="0" smtClean="0"/>
                <a:t>11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290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249836" y="1268016"/>
            <a:ext cx="8664456" cy="5030974"/>
            <a:chOff x="249836" y="1268016"/>
            <a:chExt cx="8664456" cy="503097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36" y="1268016"/>
              <a:ext cx="8664456" cy="503097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142505" y="1412776"/>
              <a:ext cx="5237807" cy="4886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3528" y="1364805"/>
              <a:ext cx="8458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고객센</a:t>
              </a:r>
              <a:r>
                <a:rPr lang="ko-KR" altLang="en-US" sz="1200" b="1" dirty="0"/>
                <a:t>터</a:t>
              </a:r>
              <a:endParaRPr lang="ko-KR" altLang="en-US" b="1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02570" y="2021214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구매대행 이용가이드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5" name="직사각형 24"/>
          <p:cNvSpPr/>
          <p:nvPr/>
        </p:nvSpPr>
        <p:spPr>
          <a:xfrm>
            <a:off x="395536" y="2384946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미국복권 구매 대행 </a:t>
            </a:r>
            <a:r>
              <a:rPr lang="en-US" altLang="ko-KR" sz="800" b="1" dirty="0" smtClean="0"/>
              <a:t>A TO Z  -</a:t>
            </a:r>
            <a:endParaRPr lang="ko-KR" altLang="en-US" b="1" dirty="0"/>
          </a:p>
        </p:txBody>
      </p:sp>
      <p:sp>
        <p:nvSpPr>
          <p:cNvPr id="26" name="직사각형 25"/>
          <p:cNvSpPr/>
          <p:nvPr/>
        </p:nvSpPr>
        <p:spPr>
          <a:xfrm>
            <a:off x="393378" y="2730128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/>
              <a:t>당첨시</a:t>
            </a:r>
            <a:r>
              <a:rPr lang="ko-KR" altLang="en-US" sz="800" b="1" dirty="0" smtClean="0"/>
              <a:t> 유의사항 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7" name="직사각형 26"/>
          <p:cNvSpPr/>
          <p:nvPr/>
        </p:nvSpPr>
        <p:spPr>
          <a:xfrm>
            <a:off x="395536" y="3083818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공지사항         </a:t>
            </a:r>
            <a:r>
              <a:rPr lang="en-US" altLang="ko-KR" sz="800" b="1" dirty="0" smtClean="0"/>
              <a:t>            </a:t>
            </a:r>
            <a:r>
              <a:rPr lang="ko-KR" altLang="en-US" sz="800" b="1" dirty="0" smtClean="0"/>
              <a:t>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8" name="직사각형 27"/>
          <p:cNvSpPr/>
          <p:nvPr/>
        </p:nvSpPr>
        <p:spPr>
          <a:xfrm>
            <a:off x="395536" y="3437508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FAQ                         </a:t>
            </a:r>
            <a:r>
              <a:rPr lang="ko-KR" altLang="en-US" sz="800" b="1" dirty="0" smtClean="0"/>
              <a:t>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32" name="직사각형 31"/>
          <p:cNvSpPr/>
          <p:nvPr/>
        </p:nvSpPr>
        <p:spPr>
          <a:xfrm>
            <a:off x="2213738" y="1425550"/>
            <a:ext cx="5004556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지연 28"/>
          <p:cNvSpPr/>
          <p:nvPr/>
        </p:nvSpPr>
        <p:spPr>
          <a:xfrm>
            <a:off x="179512" y="4581128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8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395536" y="3795390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Q&amp;A                         </a:t>
            </a:r>
            <a:r>
              <a:rPr lang="ko-KR" altLang="en-US" sz="800" b="1" dirty="0" smtClean="0"/>
              <a:t>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44" name="직사각형 43"/>
          <p:cNvSpPr/>
          <p:nvPr/>
        </p:nvSpPr>
        <p:spPr>
          <a:xfrm>
            <a:off x="395536" y="4149080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최신</a:t>
            </a:r>
            <a:r>
              <a:rPr lang="en-US" altLang="ko-KR" sz="800" b="1" dirty="0" smtClean="0"/>
              <a:t>NEWS                  </a:t>
            </a:r>
            <a:r>
              <a:rPr lang="ko-KR" altLang="en-US" sz="800" b="1" dirty="0" smtClean="0"/>
              <a:t>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45" name="직사각형 44"/>
          <p:cNvSpPr/>
          <p:nvPr/>
        </p:nvSpPr>
        <p:spPr>
          <a:xfrm>
            <a:off x="395536" y="4504928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자유게시</a:t>
            </a:r>
            <a:r>
              <a:rPr lang="ko-KR" altLang="en-US" sz="800" b="1" dirty="0"/>
              <a:t>판</a:t>
            </a:r>
            <a:r>
              <a:rPr lang="en-US" altLang="ko-KR" sz="800" b="1" dirty="0" smtClean="0"/>
              <a:t>                     -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195736" y="143817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자유게시판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02570" y="1654824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안</a:t>
            </a:r>
            <a:r>
              <a:rPr lang="ko-KR" altLang="en-US" sz="800" b="1" dirty="0"/>
              <a:t>내</a:t>
            </a:r>
            <a:r>
              <a:rPr lang="ko-KR" altLang="en-US" sz="800" b="1" dirty="0" smtClean="0"/>
              <a:t>                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844" y="1697082"/>
            <a:ext cx="4843530" cy="4618980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38" name="TextBox 37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2-9</a:t>
              </a:r>
              <a:endParaRPr lang="ko-KR" alt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고객센터 페이지</a:t>
              </a:r>
              <a:r>
                <a:rPr lang="en-US" altLang="ko-KR" dirty="0" smtClean="0"/>
                <a:t>12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9844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20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8" y="198337"/>
            <a:ext cx="8245358" cy="142380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30528" y="3212976"/>
            <a:ext cx="6840760" cy="504056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049050"/>
              </p:ext>
            </p:extLst>
          </p:nvPr>
        </p:nvGraphicFramePr>
        <p:xfrm>
          <a:off x="1346552" y="32741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상호명 및 회사주소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157382"/>
              </p:ext>
            </p:extLst>
          </p:nvPr>
        </p:nvGraphicFramePr>
        <p:xfrm>
          <a:off x="1331640" y="2708920"/>
          <a:ext cx="75608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회사소개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메가밀리언구입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파워볼구입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개인보호정책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이용약관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Q&amp;A</a:t>
                      </a:r>
                      <a:endParaRPr lang="ko-KR" altLang="en-US" sz="8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65728" y="3789040"/>
            <a:ext cx="6644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은 미국복권 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</a:rPr>
              <a:t>구매대행 사이트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이며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19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세 미만 청소년은 이용하실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과도한 구매는 올바른 선택이 될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25485" y="1844824"/>
            <a:ext cx="5256584" cy="792088"/>
            <a:chOff x="2699792" y="3861048"/>
            <a:chExt cx="5256584" cy="792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861048"/>
              <a:ext cx="955535" cy="7920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4831" y="3861048"/>
              <a:ext cx="919217" cy="73270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3" y="3861048"/>
              <a:ext cx="879251" cy="73270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3861048"/>
              <a:ext cx="1080120" cy="74675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24" name="TextBox 23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1-7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로그인 페이지</a:t>
              </a:r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683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01436" y="1268760"/>
            <a:ext cx="5059240" cy="2118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422524" y="1268760"/>
            <a:ext cx="2454724" cy="21198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02972" y="3453544"/>
            <a:ext cx="3761560" cy="12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36540" y="3453544"/>
            <a:ext cx="3749844" cy="12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2" name="직사각형 1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79" y="1613410"/>
            <a:ext cx="4871905" cy="1706934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464132" y="1305336"/>
            <a:ext cx="46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CC0000"/>
                </a:solidFill>
              </a:rPr>
              <a:t>미국 복권 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</a:rPr>
              <a:t>믿고 살 수 있는 전문 구매대행 사이트</a:t>
            </a:r>
            <a:endParaRPr lang="ko-KR" altLang="en-US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33" y="3494912"/>
            <a:ext cx="3654184" cy="733425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060" y="3494912"/>
            <a:ext cx="3617936" cy="733425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1355548" y="4287000"/>
            <a:ext cx="972680" cy="36004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상세결과보기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363660" y="4287000"/>
            <a:ext cx="972680" cy="36004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2">
                    <a:lumMod val="50000"/>
                  </a:schemeClr>
                </a:solidFill>
              </a:rPr>
              <a:t>방송보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기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3383964" y="4293096"/>
            <a:ext cx="1008112" cy="360040"/>
          </a:xfrm>
          <a:prstGeom prst="rect">
            <a:avLst/>
          </a:prstGeo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공식사이트</a:t>
            </a:r>
            <a:endParaRPr lang="ko-KR" altLang="en-US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453036" y="4287000"/>
            <a:ext cx="528440" cy="3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JOIN</a:t>
            </a:r>
          </a:p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NOW</a:t>
            </a:r>
            <a:endParaRPr lang="ko-KR" altLang="en-US" sz="900" b="1" dirty="0">
              <a:solidFill>
                <a:srgbClr val="FFC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183020" y="4293096"/>
            <a:ext cx="972680" cy="36004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상세결과보기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191132" y="4293096"/>
            <a:ext cx="972680" cy="36004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2">
                    <a:lumMod val="50000"/>
                  </a:schemeClr>
                </a:solidFill>
              </a:rPr>
              <a:t>방송보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7211436" y="4299192"/>
            <a:ext cx="1008112" cy="360040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공식사이트</a:t>
            </a:r>
            <a:endParaRPr lang="ko-KR" altLang="en-US" sz="11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8280508" y="4293096"/>
            <a:ext cx="528440" cy="3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JOIN</a:t>
            </a:r>
          </a:p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NOW</a:t>
            </a:r>
            <a:endParaRPr lang="ko-KR" altLang="en-US" sz="900" b="1" dirty="0">
              <a:solidFill>
                <a:srgbClr val="FFC000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36" y="4749528"/>
            <a:ext cx="8388424" cy="170431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699744" y="5661248"/>
            <a:ext cx="8884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고객센터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71552" y="5661248"/>
            <a:ext cx="113326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구매티켓보기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79512" y="225216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83568" y="24350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로그인 </a:t>
            </a:r>
            <a:r>
              <a:rPr lang="ko-KR" altLang="en-US" dirty="0" err="1" smtClean="0"/>
              <a:t>성공시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463121" y="316069"/>
            <a:ext cx="1224136" cy="2160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lang="ko-KR" altLang="en-US" sz="900" b="1" dirty="0" smtClean="0">
                <a:solidFill>
                  <a:schemeClr val="accent5">
                    <a:lumMod val="75000"/>
                  </a:schemeClr>
                </a:solidFill>
              </a:rPr>
              <a:t>님 환영합니다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29080" y="1305336"/>
            <a:ext cx="1030552" cy="3419808"/>
            <a:chOff x="229080" y="1305336"/>
            <a:chExt cx="1030552" cy="341980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29080" y="1305336"/>
              <a:ext cx="984628" cy="3419808"/>
            </a:xfrm>
            <a:prstGeom prst="roundRect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noFill/>
                </a:ln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281364" y="1382068"/>
              <a:ext cx="881876" cy="216403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닉네임</a:t>
              </a:r>
              <a:endParaRPr lang="ko-KR" altLang="en-US" sz="12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1364" y="1845404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____________ </a:t>
              </a:r>
              <a:r>
                <a:rPr lang="ko-KR" altLang="en-US" sz="800" b="1" dirty="0" err="1" smtClean="0">
                  <a:solidFill>
                    <a:srgbClr val="C00000"/>
                  </a:solidFill>
                </a:rPr>
                <a:t>캐</a:t>
              </a:r>
              <a:r>
                <a:rPr lang="ko-KR" altLang="en-US" sz="800" b="1" dirty="0" err="1">
                  <a:solidFill>
                    <a:srgbClr val="C00000"/>
                  </a:solidFill>
                </a:rPr>
                <a:t>쉬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1520" y="1719096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내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보유캐쉬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1364" y="2187156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 </a:t>
              </a:r>
              <a:r>
                <a:rPr lang="ko-KR" altLang="en-US" sz="600" b="1" dirty="0" err="1" smtClean="0">
                  <a:solidFill>
                    <a:schemeClr val="accent5">
                      <a:lumMod val="75000"/>
                    </a:schemeClr>
                  </a:solidFill>
                </a:rPr>
                <a:t>마일리</a:t>
              </a:r>
              <a:r>
                <a:rPr lang="ko-KR" altLang="en-US" sz="600" b="1" dirty="0" err="1">
                  <a:solidFill>
                    <a:schemeClr val="accent5">
                      <a:lumMod val="75000"/>
                    </a:schemeClr>
                  </a:solidFill>
                </a:rPr>
                <a:t>지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51520" y="2060848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잔여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마일리지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70544" y="2488740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구매 내역</a:t>
              </a:r>
              <a:endParaRPr lang="ko-KR" altLang="en-US" sz="1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67128" y="278393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복권 당첨 확인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63712" y="338552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tx2">
                      <a:lumMod val="75000"/>
                    </a:schemeClr>
                  </a:solidFill>
                </a:rPr>
                <a:t>캐쉬</a:t>
              </a:r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 출금 신청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57616" y="369184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쪽지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63712" y="39844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정보 수정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281364" y="4286457"/>
              <a:ext cx="881876" cy="35122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지금바로충전</a:t>
              </a:r>
              <a:endParaRPr lang="ko-KR" alt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63712" y="30811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복권 받기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71" name="TextBox 70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2-1</a:t>
              </a:r>
              <a:endParaRPr lang="ko-KR" alt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로그인 페이지</a:t>
              </a:r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3088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31534" y="260649"/>
            <a:ext cx="2016930" cy="1440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24872" y="260648"/>
            <a:ext cx="2016224" cy="1440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537488" y="260649"/>
            <a:ext cx="2016224" cy="1440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644008" y="260649"/>
            <a:ext cx="2004032" cy="1440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016556"/>
              </p:ext>
            </p:extLst>
          </p:nvPr>
        </p:nvGraphicFramePr>
        <p:xfrm>
          <a:off x="469488" y="1259649"/>
          <a:ext cx="191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빠른 베스트 추천 숫자 </a:t>
                      </a:r>
                      <a:endParaRPr lang="ko-KR" alt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530542"/>
              </p:ext>
            </p:extLst>
          </p:nvPr>
        </p:nvGraphicFramePr>
        <p:xfrm>
          <a:off x="2585112" y="1268760"/>
          <a:ext cx="191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소문내고</a:t>
                      </a:r>
                      <a:r>
                        <a:rPr lang="ko-KR" altLang="en-US" sz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선물 받기</a:t>
                      </a:r>
                      <a:endParaRPr lang="ko-KR" alt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243968"/>
              </p:ext>
            </p:extLst>
          </p:nvPr>
        </p:nvGraphicFramePr>
        <p:xfrm>
          <a:off x="4691632" y="1268760"/>
          <a:ext cx="191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당첨시</a:t>
                      </a:r>
                      <a:r>
                        <a:rPr lang="ko-KR" altLang="en-US" sz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유의사항</a:t>
                      </a:r>
                      <a:endParaRPr lang="ko-KR" alt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312370"/>
              </p:ext>
            </p:extLst>
          </p:nvPr>
        </p:nvGraphicFramePr>
        <p:xfrm>
          <a:off x="6785960" y="1268760"/>
          <a:ext cx="191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구매대행 이용가이드</a:t>
                      </a:r>
                      <a:endParaRPr lang="ko-KR" alt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472496" y="314368"/>
            <a:ext cx="1914880" cy="88848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592352" y="320464"/>
            <a:ext cx="1914880" cy="88848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685536" y="314368"/>
            <a:ext cx="1914880" cy="8884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781008" y="302176"/>
            <a:ext cx="1914880" cy="8884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48680"/>
            <a:ext cx="1302828" cy="61989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6016" y="320464"/>
            <a:ext cx="197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LUCKY </a:t>
            </a:r>
            <a:r>
              <a:rPr lang="en-US" altLang="ko-KR" b="1" dirty="0" smtClean="0">
                <a:solidFill>
                  <a:srgbClr val="FFC000"/>
                </a:solidFill>
              </a:rPr>
              <a:t>NUMBER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794756" y="689796"/>
            <a:ext cx="497372" cy="43494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758180" y="715936"/>
            <a:ext cx="580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BUY</a:t>
            </a:r>
          </a:p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NOW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4" b="96000" l="1778" r="97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7934">
            <a:off x="2501890" y="157680"/>
            <a:ext cx="1020950" cy="1020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2" name="모서리가 둥근 직사각형 31"/>
          <p:cNvSpPr/>
          <p:nvPr/>
        </p:nvSpPr>
        <p:spPr>
          <a:xfrm>
            <a:off x="3275856" y="404665"/>
            <a:ext cx="1152128" cy="2160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SNS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에 </a:t>
            </a:r>
            <a:r>
              <a:rPr lang="ko-KR" altLang="en-US" sz="1000" b="1" dirty="0" err="1" smtClean="0">
                <a:solidFill>
                  <a:schemeClr val="bg2">
                    <a:lumMod val="50000"/>
                  </a:schemeClr>
                </a:solidFill>
              </a:rPr>
              <a:t>소문내도</a:t>
            </a:r>
            <a:endParaRPr lang="ko-KR" alt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275856" y="654945"/>
            <a:ext cx="1152128" cy="2232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err="1" smtClean="0">
                <a:solidFill>
                  <a:schemeClr val="bg2">
                    <a:lumMod val="50000"/>
                  </a:schemeClr>
                </a:solidFill>
              </a:rPr>
              <a:t>친추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 추천에도</a:t>
            </a:r>
            <a:endParaRPr lang="ko-KR" alt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275856" y="914816"/>
            <a:ext cx="1152128" cy="2232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ko-KR" altLang="en-US" sz="12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선물이 팡팡</a:t>
            </a:r>
            <a:endParaRPr lang="ko-KR" altLang="en-US" sz="12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496" y="779184"/>
            <a:ext cx="798404" cy="379886"/>
          </a:xfrm>
          <a:prstGeom prst="rect">
            <a:avLst/>
          </a:prstGeom>
        </p:spPr>
      </p:pic>
      <p:pic>
        <p:nvPicPr>
          <p:cNvPr id="1026" name="Picture 2" descr="C:\Users\dev\AppData\Local\Microsoft\Windows\INetCache\IE\MVZD1D5L\trophy-1414791_960_720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481" y="435138"/>
            <a:ext cx="739911" cy="71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모서리가 둥근 직사각형 36"/>
          <p:cNvSpPr/>
          <p:nvPr/>
        </p:nvSpPr>
        <p:spPr>
          <a:xfrm>
            <a:off x="5580112" y="482199"/>
            <a:ext cx="936104" cy="3545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C00000"/>
                </a:solidFill>
              </a:rPr>
              <a:t>당첨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을</a:t>
            </a:r>
            <a:endParaRPr lang="en-US" altLang="ko-KR" sz="1000" b="1" dirty="0" smtClean="0">
              <a:solidFill>
                <a:srgbClr val="FFFF00"/>
              </a:solidFill>
            </a:endParaRPr>
          </a:p>
          <a:p>
            <a:r>
              <a:rPr lang="ko-KR" altLang="en-US" sz="1000" b="1" dirty="0" smtClean="0">
                <a:solidFill>
                  <a:srgbClr val="FFFF00"/>
                </a:solidFill>
              </a:rPr>
              <a:t>축하합니다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898936"/>
              </p:ext>
            </p:extLst>
          </p:nvPr>
        </p:nvGraphicFramePr>
        <p:xfrm>
          <a:off x="5388472" y="910655"/>
          <a:ext cx="1152128" cy="19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</a:tblGrid>
              <a:tr h="134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당첨 절차 및 회사 정책</a:t>
                      </a:r>
                      <a:endParaRPr lang="ko-KR" altLang="en-US" sz="7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164" y="378305"/>
            <a:ext cx="1335236" cy="2021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165" y="628972"/>
            <a:ext cx="1335236" cy="249268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7236296" y="930785"/>
            <a:ext cx="1414142" cy="223295"/>
          </a:xfrm>
          <a:prstGeom prst="roundRect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</a:rPr>
              <a:t>믿고 구매하는 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414840" y="1724048"/>
            <a:ext cx="8351912" cy="1320997"/>
            <a:chOff x="414840" y="1724048"/>
            <a:chExt cx="8351912" cy="1320997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840" y="1724048"/>
              <a:ext cx="8351912" cy="1320997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4644008" y="1797200"/>
              <a:ext cx="80542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b="1" smtClean="0"/>
                <a:t>당첨자 확인</a:t>
              </a:r>
              <a:endParaRPr lang="ko-KR" altLang="en-US" sz="800" b="1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732240" y="1797200"/>
              <a:ext cx="80542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최신 </a:t>
              </a:r>
              <a:r>
                <a:rPr lang="en-US" altLang="ko-KR" sz="800" b="1" dirty="0" smtClean="0"/>
                <a:t>NEWS</a:t>
              </a:r>
              <a:endParaRPr lang="ko-KR" altLang="en-US" sz="800" b="1" dirty="0"/>
            </a:p>
          </p:txBody>
        </p:sp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4" y="3063333"/>
            <a:ext cx="7128791" cy="3039016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341244" y="3102786"/>
            <a:ext cx="1404156" cy="939998"/>
            <a:chOff x="270182" y="2420888"/>
            <a:chExt cx="1728192" cy="1080120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346241" y="2420888"/>
              <a:ext cx="1512168" cy="108012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Picture 2" descr="C:\Users\dev\AppData\Local\Microsoft\Windows\INetCache\IE\PIWUHSTS\coins-1857222_960_720[1]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2780928"/>
              <a:ext cx="713705" cy="685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270182" y="2503929"/>
              <a:ext cx="1728192" cy="300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err="1" smtClean="0">
                  <a:solidFill>
                    <a:schemeClr val="bg1"/>
                  </a:solidFill>
                </a:rPr>
                <a:t>캐쉬충전</a:t>
              </a:r>
              <a:r>
                <a:rPr lang="ko-KR" altLang="en-US" sz="11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100" b="1" dirty="0" err="1" smtClean="0">
                  <a:solidFill>
                    <a:schemeClr val="bg1"/>
                  </a:solidFill>
                </a:rPr>
                <a:t>바로가기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53" y="4138033"/>
            <a:ext cx="1260679" cy="583002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340673" y="4858112"/>
            <a:ext cx="1266808" cy="1224136"/>
            <a:chOff x="323528" y="5282546"/>
            <a:chExt cx="1534881" cy="1224136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347365" y="5282546"/>
              <a:ext cx="1511044" cy="1224136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5307077"/>
              <a:ext cx="1228187" cy="748895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323528" y="5991671"/>
              <a:ext cx="15121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/>
                <a:t>0000 </a:t>
              </a:r>
              <a:r>
                <a:rPr lang="ko-KR" altLang="en-US" sz="700" b="1" dirty="0" smtClean="0"/>
                <a:t>은 미국복권 구매대행 업체입니다</a:t>
              </a:r>
              <a:r>
                <a:rPr lang="en-US" altLang="ko-KR" sz="700" b="1" dirty="0"/>
                <a:t>.</a:t>
              </a:r>
              <a:r>
                <a:rPr lang="en-US" altLang="ko-KR" sz="700" b="1" dirty="0" smtClean="0"/>
                <a:t> </a:t>
              </a:r>
              <a:r>
                <a:rPr lang="en-US" altLang="ko-KR" sz="700" b="1" dirty="0" smtClean="0">
                  <a:solidFill>
                    <a:srgbClr val="C00000"/>
                  </a:solidFill>
                </a:rPr>
                <a:t>19</a:t>
              </a:r>
              <a:r>
                <a:rPr lang="ko-KR" altLang="en-US" sz="700" b="1" dirty="0" smtClean="0">
                  <a:solidFill>
                    <a:srgbClr val="C00000"/>
                  </a:solidFill>
                </a:rPr>
                <a:t>세 미만</a:t>
              </a:r>
              <a:r>
                <a:rPr lang="ko-KR" altLang="en-US" sz="700" b="1" dirty="0" smtClean="0"/>
                <a:t>은 이용하실 수 없습니다</a:t>
              </a:r>
              <a:r>
                <a:rPr lang="en-US" altLang="ko-KR" sz="700" b="1" dirty="0" smtClean="0"/>
                <a:t>. </a:t>
              </a:r>
              <a:endParaRPr lang="ko-KR" altLang="en-US" sz="700" b="1" dirty="0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57" name="TextBox 56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2-2</a:t>
              </a:r>
              <a:endParaRPr lang="ko-KR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로그인 페이지</a:t>
              </a:r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540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8" y="198337"/>
            <a:ext cx="8245358" cy="142380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30528" y="3212976"/>
            <a:ext cx="6840760" cy="504056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036691"/>
              </p:ext>
            </p:extLst>
          </p:nvPr>
        </p:nvGraphicFramePr>
        <p:xfrm>
          <a:off x="1346552" y="32741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상호명 및 회사주소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005447"/>
              </p:ext>
            </p:extLst>
          </p:nvPr>
        </p:nvGraphicFramePr>
        <p:xfrm>
          <a:off x="1331640" y="2708920"/>
          <a:ext cx="75608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회사소개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메가밀리언구입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파워볼구입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개인보호정책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이용약관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Q&amp;A</a:t>
                      </a:r>
                      <a:endParaRPr lang="ko-KR" altLang="en-US" sz="8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65728" y="3789040"/>
            <a:ext cx="6644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은 미국복권 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</a:rPr>
              <a:t>구매대행 사이트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이며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19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세 미만 청소년은 이용하실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과도한 구매는 올바른 선택이 될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25485" y="1844824"/>
            <a:ext cx="5256584" cy="792088"/>
            <a:chOff x="2699792" y="3861048"/>
            <a:chExt cx="5256584" cy="792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861048"/>
              <a:ext cx="955535" cy="7920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4831" y="3861048"/>
              <a:ext cx="919217" cy="73270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3" y="3861048"/>
              <a:ext cx="879251" cy="73270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3861048"/>
              <a:ext cx="1080120" cy="74675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24" name="TextBox 23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2-3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로그인 페이지</a:t>
              </a:r>
              <a:r>
                <a:rPr lang="en-US" altLang="ko-KR" dirty="0" smtClean="0"/>
                <a:t>10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354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36896" y="1268760"/>
            <a:ext cx="5059240" cy="2118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857984" y="1268760"/>
            <a:ext cx="2454724" cy="21198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38432" y="3453544"/>
            <a:ext cx="3761560" cy="12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72000" y="3453544"/>
            <a:ext cx="3749844" cy="12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2" name="직사각형 1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sp>
        <p:nvSpPr>
          <p:cNvPr id="25" name="모서리가 둥근 직사각형 24"/>
          <p:cNvSpPr/>
          <p:nvPr/>
        </p:nvSpPr>
        <p:spPr>
          <a:xfrm>
            <a:off x="5940152" y="1340768"/>
            <a:ext cx="936104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상단배너 </a:t>
            </a:r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39" y="1613410"/>
            <a:ext cx="4871905" cy="1706934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449108" y="2927848"/>
            <a:ext cx="936104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상단배너 </a:t>
            </a:r>
            <a:r>
              <a:rPr lang="en-US" altLang="ko-KR" sz="700" b="1" dirty="0" smtClean="0"/>
              <a:t>1</a:t>
            </a:r>
            <a:endParaRPr lang="ko-KR" altLang="en-US" sz="7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899592" y="1305336"/>
            <a:ext cx="46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CC0000"/>
                </a:solidFill>
              </a:rPr>
              <a:t>미국 복권 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</a:rPr>
              <a:t>믿고 살 수 있는 전문 구매대행 사이트</a:t>
            </a:r>
            <a:endParaRPr lang="ko-KR" altLang="en-US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93" y="3494912"/>
            <a:ext cx="3654184" cy="733425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20" y="3494912"/>
            <a:ext cx="3617936" cy="733425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791008" y="4287000"/>
            <a:ext cx="972680" cy="36004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상세결과보기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799120" y="4287000"/>
            <a:ext cx="972680" cy="36004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2">
                    <a:lumMod val="50000"/>
                  </a:schemeClr>
                </a:solidFill>
              </a:rPr>
              <a:t>방송보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기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819424" y="4293096"/>
            <a:ext cx="1008112" cy="360040"/>
          </a:xfrm>
          <a:prstGeom prst="rect">
            <a:avLst/>
          </a:prstGeo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공식사이트</a:t>
            </a:r>
            <a:endParaRPr lang="ko-KR" altLang="en-US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3888496" y="4287000"/>
            <a:ext cx="528440" cy="3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JOIN</a:t>
            </a:r>
          </a:p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NOW</a:t>
            </a:r>
            <a:endParaRPr lang="ko-KR" altLang="en-US" sz="900" b="1" dirty="0">
              <a:solidFill>
                <a:srgbClr val="FFC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618480" y="4293096"/>
            <a:ext cx="972680" cy="36004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상세결과보기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626592" y="4293096"/>
            <a:ext cx="972680" cy="36004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2">
                    <a:lumMod val="50000"/>
                  </a:schemeClr>
                </a:solidFill>
              </a:rPr>
              <a:t>방송보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646896" y="4299192"/>
            <a:ext cx="1008112" cy="360040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공식사이트</a:t>
            </a:r>
            <a:endParaRPr lang="ko-KR" altLang="en-US" sz="11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7715968" y="4293096"/>
            <a:ext cx="528440" cy="3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JOIN</a:t>
            </a:r>
          </a:p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NOW</a:t>
            </a:r>
            <a:endParaRPr lang="ko-KR" altLang="en-US" sz="900" b="1" dirty="0">
              <a:solidFill>
                <a:srgbClr val="FFC000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36" y="4749528"/>
            <a:ext cx="8388424" cy="170431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699744" y="5661248"/>
            <a:ext cx="8884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고객센터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71552" y="5661248"/>
            <a:ext cx="113326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구매티켓보기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10792" y="225216"/>
            <a:ext cx="2326696" cy="46714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2. </a:t>
            </a:r>
            <a:r>
              <a:rPr lang="ko-KR" altLang="en-US" dirty="0" smtClean="0"/>
              <a:t>충전하기</a:t>
            </a:r>
            <a:endParaRPr lang="ko-KR" altLang="en-US" dirty="0"/>
          </a:p>
        </p:txBody>
      </p:sp>
      <p:sp>
        <p:nvSpPr>
          <p:cNvPr id="38" name="오른쪽 화살표 37"/>
          <p:cNvSpPr/>
          <p:nvPr/>
        </p:nvSpPr>
        <p:spPr>
          <a:xfrm>
            <a:off x="7020272" y="764704"/>
            <a:ext cx="720080" cy="32385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744479" y="515004"/>
            <a:ext cx="31791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미 로그인 상</a:t>
            </a:r>
            <a:r>
              <a:rPr lang="ko-KR" altLang="en-US" dirty="0"/>
              <a:t>태</a:t>
            </a:r>
            <a:r>
              <a:rPr lang="ko-KR" altLang="en-US" dirty="0" smtClean="0"/>
              <a:t> 클릭</a:t>
            </a:r>
            <a:endParaRPr lang="ko-KR" altLang="en-US" dirty="0"/>
          </a:p>
        </p:txBody>
      </p:sp>
      <p:sp>
        <p:nvSpPr>
          <p:cNvPr id="42" name="타원 41"/>
          <p:cNvSpPr/>
          <p:nvPr/>
        </p:nvSpPr>
        <p:spPr>
          <a:xfrm>
            <a:off x="3240424" y="488864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752292" y="988123"/>
            <a:ext cx="31713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확인 완료 클릭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3240424" y="957488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45" name="그룹 44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46" name="TextBox 45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1-1</a:t>
              </a:r>
              <a:endParaRPr lang="ko-KR" alt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3615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31534" y="260649"/>
            <a:ext cx="2016930" cy="1440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24872" y="260648"/>
            <a:ext cx="2016224" cy="1440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537488" y="260649"/>
            <a:ext cx="2016224" cy="1440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644008" y="260649"/>
            <a:ext cx="2004032" cy="1440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595380"/>
              </p:ext>
            </p:extLst>
          </p:nvPr>
        </p:nvGraphicFramePr>
        <p:xfrm>
          <a:off x="469488" y="1259649"/>
          <a:ext cx="191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빠른 베스트 추천 숫자 </a:t>
                      </a:r>
                      <a:endParaRPr lang="ko-KR" alt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493084"/>
              </p:ext>
            </p:extLst>
          </p:nvPr>
        </p:nvGraphicFramePr>
        <p:xfrm>
          <a:off x="2585112" y="1268760"/>
          <a:ext cx="191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소문내고</a:t>
                      </a:r>
                      <a:r>
                        <a:rPr lang="ko-KR" altLang="en-US" sz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선물 받기</a:t>
                      </a:r>
                      <a:endParaRPr lang="ko-KR" alt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563177"/>
              </p:ext>
            </p:extLst>
          </p:nvPr>
        </p:nvGraphicFramePr>
        <p:xfrm>
          <a:off x="4691632" y="1268760"/>
          <a:ext cx="191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당첨시</a:t>
                      </a:r>
                      <a:r>
                        <a:rPr lang="ko-KR" altLang="en-US" sz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유의사항</a:t>
                      </a:r>
                      <a:endParaRPr lang="ko-KR" alt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22528"/>
              </p:ext>
            </p:extLst>
          </p:nvPr>
        </p:nvGraphicFramePr>
        <p:xfrm>
          <a:off x="6785960" y="1268760"/>
          <a:ext cx="191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구매대행 이용가이드</a:t>
                      </a:r>
                      <a:endParaRPr lang="ko-KR" alt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472496" y="314368"/>
            <a:ext cx="1914880" cy="88848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592352" y="320464"/>
            <a:ext cx="1914880" cy="88848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685536" y="314368"/>
            <a:ext cx="1914880" cy="8884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781008" y="302176"/>
            <a:ext cx="1914880" cy="8884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48680"/>
            <a:ext cx="1302828" cy="61989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6016" y="320464"/>
            <a:ext cx="197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LUCKY </a:t>
            </a:r>
            <a:r>
              <a:rPr lang="en-US" altLang="ko-KR" b="1" dirty="0" smtClean="0">
                <a:solidFill>
                  <a:srgbClr val="FFC000"/>
                </a:solidFill>
              </a:rPr>
              <a:t>NUMBER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794756" y="689796"/>
            <a:ext cx="497372" cy="43494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758180" y="715936"/>
            <a:ext cx="580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BUY</a:t>
            </a:r>
          </a:p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NOW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4" b="96000" l="1778" r="97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7934">
            <a:off x="2501890" y="157680"/>
            <a:ext cx="1020950" cy="1020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2" name="모서리가 둥근 직사각형 31"/>
          <p:cNvSpPr/>
          <p:nvPr/>
        </p:nvSpPr>
        <p:spPr>
          <a:xfrm>
            <a:off x="3275856" y="404665"/>
            <a:ext cx="1152128" cy="2160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SNS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에 </a:t>
            </a:r>
            <a:r>
              <a:rPr lang="ko-KR" altLang="en-US" sz="1000" b="1" dirty="0" err="1" smtClean="0">
                <a:solidFill>
                  <a:schemeClr val="bg2">
                    <a:lumMod val="50000"/>
                  </a:schemeClr>
                </a:solidFill>
              </a:rPr>
              <a:t>소문내도</a:t>
            </a:r>
            <a:endParaRPr lang="ko-KR" alt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275856" y="654945"/>
            <a:ext cx="1152128" cy="2232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err="1" smtClean="0">
                <a:solidFill>
                  <a:schemeClr val="bg2">
                    <a:lumMod val="50000"/>
                  </a:schemeClr>
                </a:solidFill>
              </a:rPr>
              <a:t>친추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 추천에도</a:t>
            </a:r>
            <a:endParaRPr lang="ko-KR" alt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275856" y="914816"/>
            <a:ext cx="1152128" cy="2232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ko-KR" altLang="en-US" sz="12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선물이 팡팡</a:t>
            </a:r>
            <a:endParaRPr lang="ko-KR" altLang="en-US" sz="12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496" y="779184"/>
            <a:ext cx="798404" cy="379886"/>
          </a:xfrm>
          <a:prstGeom prst="rect">
            <a:avLst/>
          </a:prstGeom>
        </p:spPr>
      </p:pic>
      <p:pic>
        <p:nvPicPr>
          <p:cNvPr id="1026" name="Picture 2" descr="C:\Users\dev\AppData\Local\Microsoft\Windows\INetCache\IE\MVZD1D5L\trophy-1414791_960_720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481" y="435138"/>
            <a:ext cx="739911" cy="71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모서리가 둥근 직사각형 36"/>
          <p:cNvSpPr/>
          <p:nvPr/>
        </p:nvSpPr>
        <p:spPr>
          <a:xfrm>
            <a:off x="5580112" y="482199"/>
            <a:ext cx="936104" cy="3545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C00000"/>
                </a:solidFill>
              </a:rPr>
              <a:t>당첨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을</a:t>
            </a:r>
            <a:endParaRPr lang="en-US" altLang="ko-KR" sz="1000" b="1" dirty="0" smtClean="0">
              <a:solidFill>
                <a:srgbClr val="FFFF00"/>
              </a:solidFill>
            </a:endParaRPr>
          </a:p>
          <a:p>
            <a:r>
              <a:rPr lang="ko-KR" altLang="en-US" sz="1000" b="1" dirty="0" smtClean="0">
                <a:solidFill>
                  <a:srgbClr val="FFFF00"/>
                </a:solidFill>
              </a:rPr>
              <a:t>축하합니다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400366"/>
              </p:ext>
            </p:extLst>
          </p:nvPr>
        </p:nvGraphicFramePr>
        <p:xfrm>
          <a:off x="5388472" y="910655"/>
          <a:ext cx="1152128" cy="19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</a:tblGrid>
              <a:tr h="134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당첨 절차 및 회사 정책</a:t>
                      </a:r>
                      <a:endParaRPr lang="ko-KR" altLang="en-US" sz="7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164" y="378305"/>
            <a:ext cx="1335236" cy="2021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165" y="628972"/>
            <a:ext cx="1335236" cy="249268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7236296" y="930785"/>
            <a:ext cx="1414142" cy="223295"/>
          </a:xfrm>
          <a:prstGeom prst="roundRect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</a:rPr>
              <a:t>믿고 구매하는 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414840" y="1724048"/>
            <a:ext cx="8351912" cy="1320997"/>
            <a:chOff x="414840" y="1724048"/>
            <a:chExt cx="8351912" cy="1320997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840" y="1724048"/>
              <a:ext cx="8351912" cy="1320997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4644008" y="1797200"/>
              <a:ext cx="80542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b="1" smtClean="0"/>
                <a:t>당첨자 확인</a:t>
              </a:r>
              <a:endParaRPr lang="ko-KR" altLang="en-US" sz="800" b="1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732240" y="1797200"/>
              <a:ext cx="80542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최신 </a:t>
              </a:r>
              <a:r>
                <a:rPr lang="en-US" altLang="ko-KR" sz="800" b="1" dirty="0" smtClean="0"/>
                <a:t>NEWS</a:t>
              </a:r>
              <a:endParaRPr lang="ko-KR" altLang="en-US" sz="800" b="1" dirty="0"/>
            </a:p>
          </p:txBody>
        </p:sp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4" y="3063333"/>
            <a:ext cx="7128791" cy="3039016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341244" y="3102786"/>
            <a:ext cx="1404156" cy="939998"/>
            <a:chOff x="270182" y="2420888"/>
            <a:chExt cx="1728192" cy="1080120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346241" y="2420888"/>
              <a:ext cx="1512168" cy="108012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Picture 2" descr="C:\Users\dev\AppData\Local\Microsoft\Windows\INetCache\IE\PIWUHSTS\coins-1857222_960_720[1]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2780928"/>
              <a:ext cx="713705" cy="685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270182" y="2503929"/>
              <a:ext cx="1728192" cy="300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err="1" smtClean="0">
                  <a:solidFill>
                    <a:schemeClr val="bg1"/>
                  </a:solidFill>
                </a:rPr>
                <a:t>캐쉬충전</a:t>
              </a:r>
              <a:r>
                <a:rPr lang="ko-KR" altLang="en-US" sz="11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100" b="1" dirty="0" err="1" smtClean="0">
                  <a:solidFill>
                    <a:schemeClr val="bg1"/>
                  </a:solidFill>
                </a:rPr>
                <a:t>바로가기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53" y="4138033"/>
            <a:ext cx="1260679" cy="583002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340673" y="4858112"/>
            <a:ext cx="1266808" cy="1224136"/>
            <a:chOff x="323528" y="5282546"/>
            <a:chExt cx="1534881" cy="1224136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347365" y="5282546"/>
              <a:ext cx="1511044" cy="1224136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5307077"/>
              <a:ext cx="1228187" cy="748895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323528" y="5991671"/>
              <a:ext cx="15121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/>
                <a:t>0000 </a:t>
              </a:r>
              <a:r>
                <a:rPr lang="ko-KR" altLang="en-US" sz="700" b="1" dirty="0" smtClean="0"/>
                <a:t>은 미국복권 구매대행 업체입니다</a:t>
              </a:r>
              <a:r>
                <a:rPr lang="en-US" altLang="ko-KR" sz="700" b="1" dirty="0"/>
                <a:t>.</a:t>
              </a:r>
              <a:r>
                <a:rPr lang="en-US" altLang="ko-KR" sz="700" b="1" dirty="0" smtClean="0"/>
                <a:t> </a:t>
              </a:r>
              <a:r>
                <a:rPr lang="en-US" altLang="ko-KR" sz="700" b="1" dirty="0" smtClean="0">
                  <a:solidFill>
                    <a:srgbClr val="C00000"/>
                  </a:solidFill>
                </a:rPr>
                <a:t>19</a:t>
              </a:r>
              <a:r>
                <a:rPr lang="ko-KR" altLang="en-US" sz="700" b="1" dirty="0" smtClean="0">
                  <a:solidFill>
                    <a:srgbClr val="C00000"/>
                  </a:solidFill>
                </a:rPr>
                <a:t>세 미만</a:t>
              </a:r>
              <a:r>
                <a:rPr lang="ko-KR" altLang="en-US" sz="700" b="1" dirty="0" smtClean="0"/>
                <a:t>은 이용하실 수 없습니다</a:t>
              </a:r>
              <a:r>
                <a:rPr lang="en-US" altLang="ko-KR" sz="700" b="1" dirty="0" smtClean="0"/>
                <a:t>. </a:t>
              </a:r>
              <a:endParaRPr lang="ko-KR" altLang="en-US" sz="700" b="1" dirty="0"/>
            </a:p>
          </p:txBody>
        </p:sp>
      </p:grpSp>
      <p:sp>
        <p:nvSpPr>
          <p:cNvPr id="56" name="오른쪽 화살표 55"/>
          <p:cNvSpPr/>
          <p:nvPr/>
        </p:nvSpPr>
        <p:spPr>
          <a:xfrm rot="10800000">
            <a:off x="1763688" y="3501008"/>
            <a:ext cx="720080" cy="32385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3070307" y="3239116"/>
            <a:ext cx="31791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미 로그인 상</a:t>
            </a:r>
            <a:r>
              <a:rPr lang="ko-KR" altLang="en-US" dirty="0"/>
              <a:t>태</a:t>
            </a:r>
            <a:r>
              <a:rPr lang="ko-KR" altLang="en-US" dirty="0" smtClean="0"/>
              <a:t> 클릭</a:t>
            </a:r>
            <a:endParaRPr lang="ko-KR" altLang="en-US" dirty="0"/>
          </a:p>
        </p:txBody>
      </p:sp>
      <p:sp>
        <p:nvSpPr>
          <p:cNvPr id="58" name="타원 57"/>
          <p:cNvSpPr/>
          <p:nvPr/>
        </p:nvSpPr>
        <p:spPr>
          <a:xfrm>
            <a:off x="2566252" y="3212976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078120" y="3712235"/>
            <a:ext cx="31713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확인 완료 클릭</a:t>
            </a:r>
            <a:endParaRPr lang="ko-KR" altLang="en-US" dirty="0"/>
          </a:p>
        </p:txBody>
      </p:sp>
      <p:sp>
        <p:nvSpPr>
          <p:cNvPr id="60" name="타원 59"/>
          <p:cNvSpPr/>
          <p:nvPr/>
        </p:nvSpPr>
        <p:spPr>
          <a:xfrm>
            <a:off x="2566252" y="3681600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61" name="그룹 60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62" name="TextBox 61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1-2</a:t>
              </a:r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264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8" y="198337"/>
            <a:ext cx="8245358" cy="142380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30528" y="3212976"/>
            <a:ext cx="6840760" cy="504056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958761"/>
              </p:ext>
            </p:extLst>
          </p:nvPr>
        </p:nvGraphicFramePr>
        <p:xfrm>
          <a:off x="1346552" y="32741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상호명 및 회사주소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203968"/>
              </p:ext>
            </p:extLst>
          </p:nvPr>
        </p:nvGraphicFramePr>
        <p:xfrm>
          <a:off x="1331640" y="2708920"/>
          <a:ext cx="75608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회사소개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메가밀리언구입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파워볼구입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개인보호정책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이용약관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Q&amp;A</a:t>
                      </a:r>
                      <a:endParaRPr lang="ko-KR" altLang="en-US" sz="8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65728" y="3789040"/>
            <a:ext cx="6644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은 미국복권 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</a:rPr>
              <a:t>구매대행 사이트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이며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19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세 미만 청소년은 이용하실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과도한 구매는 올바른 선택이 될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25485" y="1844824"/>
            <a:ext cx="5256584" cy="792088"/>
            <a:chOff x="2699792" y="3861048"/>
            <a:chExt cx="5256584" cy="792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861048"/>
              <a:ext cx="955535" cy="7920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4831" y="3861048"/>
              <a:ext cx="919217" cy="73270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3" y="3861048"/>
              <a:ext cx="879251" cy="73270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3861048"/>
              <a:ext cx="1080120" cy="74675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24" name="TextBox 23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1-3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72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01436" y="1268760"/>
            <a:ext cx="5059240" cy="2118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422524" y="1268760"/>
            <a:ext cx="2454724" cy="21198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02972" y="3453544"/>
            <a:ext cx="3761560" cy="12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36540" y="3453544"/>
            <a:ext cx="3749844" cy="12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2" name="직사각형 1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79" y="1613410"/>
            <a:ext cx="4871905" cy="1706934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464132" y="1305336"/>
            <a:ext cx="46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CC0000"/>
                </a:solidFill>
              </a:rPr>
              <a:t>미국 복권 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</a:rPr>
              <a:t>믿고 살 수 있는 전문 구매대행 사이트</a:t>
            </a:r>
            <a:endParaRPr lang="ko-KR" altLang="en-US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33" y="3494912"/>
            <a:ext cx="3654184" cy="733425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060" y="3494912"/>
            <a:ext cx="3617936" cy="733425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1355548" y="4287000"/>
            <a:ext cx="972680" cy="36004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상세결과보기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363660" y="4287000"/>
            <a:ext cx="972680" cy="36004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2">
                    <a:lumMod val="50000"/>
                  </a:schemeClr>
                </a:solidFill>
              </a:rPr>
              <a:t>방송보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기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3383964" y="4293096"/>
            <a:ext cx="1008112" cy="360040"/>
          </a:xfrm>
          <a:prstGeom prst="rect">
            <a:avLst/>
          </a:prstGeo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공식사이트</a:t>
            </a:r>
            <a:endParaRPr lang="ko-KR" altLang="en-US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453036" y="4287000"/>
            <a:ext cx="528440" cy="3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JOIN</a:t>
            </a:r>
          </a:p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NOW</a:t>
            </a:r>
            <a:endParaRPr lang="ko-KR" altLang="en-US" sz="900" b="1" dirty="0">
              <a:solidFill>
                <a:srgbClr val="FFC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183020" y="4293096"/>
            <a:ext cx="972680" cy="36004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상세결과보기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191132" y="4293096"/>
            <a:ext cx="972680" cy="36004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2">
                    <a:lumMod val="50000"/>
                  </a:schemeClr>
                </a:solidFill>
              </a:rPr>
              <a:t>방송보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7211436" y="4299192"/>
            <a:ext cx="1008112" cy="360040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공식사이트</a:t>
            </a:r>
            <a:endParaRPr lang="ko-KR" altLang="en-US" sz="11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8280508" y="4293096"/>
            <a:ext cx="528440" cy="3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JOIN</a:t>
            </a:r>
          </a:p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NOW</a:t>
            </a:r>
            <a:endParaRPr lang="ko-KR" altLang="en-US" sz="900" b="1" dirty="0">
              <a:solidFill>
                <a:srgbClr val="FFC000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36" y="4749528"/>
            <a:ext cx="8388424" cy="170431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699744" y="5661248"/>
            <a:ext cx="8884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고객센터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71552" y="5661248"/>
            <a:ext cx="113326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구매티켓보기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7463121" y="316069"/>
            <a:ext cx="1224136" cy="2160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lang="ko-KR" altLang="en-US" sz="900" b="1" dirty="0" smtClean="0">
                <a:solidFill>
                  <a:schemeClr val="accent5">
                    <a:lumMod val="75000"/>
                  </a:schemeClr>
                </a:solidFill>
              </a:rPr>
              <a:t>님 환영합니다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29080" y="1305336"/>
            <a:ext cx="1030552" cy="3419808"/>
            <a:chOff x="229080" y="1305336"/>
            <a:chExt cx="1030552" cy="341980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29080" y="1305336"/>
              <a:ext cx="984628" cy="3419808"/>
            </a:xfrm>
            <a:prstGeom prst="roundRect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noFill/>
                </a:ln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281364" y="1382068"/>
              <a:ext cx="881876" cy="216403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닉네임</a:t>
              </a:r>
              <a:endParaRPr lang="ko-KR" altLang="en-US" sz="12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1364" y="1845404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____________ </a:t>
              </a:r>
              <a:r>
                <a:rPr lang="ko-KR" altLang="en-US" sz="800" b="1" dirty="0" err="1" smtClean="0">
                  <a:solidFill>
                    <a:srgbClr val="C00000"/>
                  </a:solidFill>
                </a:rPr>
                <a:t>캐</a:t>
              </a:r>
              <a:r>
                <a:rPr lang="ko-KR" altLang="en-US" sz="800" b="1" dirty="0" err="1">
                  <a:solidFill>
                    <a:srgbClr val="C00000"/>
                  </a:solidFill>
                </a:rPr>
                <a:t>쉬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1520" y="1719096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내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보유캐쉬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1364" y="2187156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 </a:t>
              </a:r>
              <a:r>
                <a:rPr lang="ko-KR" altLang="en-US" sz="600" b="1" dirty="0" err="1" smtClean="0">
                  <a:solidFill>
                    <a:schemeClr val="accent5">
                      <a:lumMod val="75000"/>
                    </a:schemeClr>
                  </a:solidFill>
                </a:rPr>
                <a:t>마일리</a:t>
              </a:r>
              <a:r>
                <a:rPr lang="ko-KR" altLang="en-US" sz="600" b="1" dirty="0" err="1">
                  <a:solidFill>
                    <a:schemeClr val="accent5">
                      <a:lumMod val="75000"/>
                    </a:schemeClr>
                  </a:solidFill>
                </a:rPr>
                <a:t>지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51520" y="2060848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잔여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마일리지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70544" y="2488740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구매 내역</a:t>
              </a:r>
              <a:endParaRPr lang="ko-KR" altLang="en-US" sz="1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67128" y="278393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복권 당첨 확인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63712" y="338552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tx2">
                      <a:lumMod val="75000"/>
                    </a:schemeClr>
                  </a:solidFill>
                </a:rPr>
                <a:t>캐쉬</a:t>
              </a:r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 출금 신청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57616" y="369184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쪽지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63712" y="39844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정보 수정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281364" y="4286457"/>
              <a:ext cx="881876" cy="35122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지금바로충전</a:t>
              </a:r>
              <a:endParaRPr lang="ko-KR" alt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63712" y="30811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복권 받기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66" name="오른쪽 화살표 65"/>
          <p:cNvSpPr/>
          <p:nvPr/>
        </p:nvSpPr>
        <p:spPr>
          <a:xfrm flipH="1">
            <a:off x="1259632" y="4293096"/>
            <a:ext cx="720080" cy="32385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2566252" y="4283804"/>
            <a:ext cx="7816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68" name="타원 67"/>
          <p:cNvSpPr/>
          <p:nvPr/>
        </p:nvSpPr>
        <p:spPr>
          <a:xfrm>
            <a:off x="2062196" y="4257664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grpSp>
        <p:nvGrpSpPr>
          <p:cNvPr id="75" name="그룹 74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76" name="TextBox 75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1-4</a:t>
              </a:r>
              <a:endParaRPr lang="ko-KR" altLang="en-US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23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31534" y="260649"/>
            <a:ext cx="2016930" cy="1440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24872" y="260648"/>
            <a:ext cx="2016224" cy="1440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537488" y="260649"/>
            <a:ext cx="2016224" cy="1440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644008" y="260649"/>
            <a:ext cx="2004032" cy="1440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414364"/>
              </p:ext>
            </p:extLst>
          </p:nvPr>
        </p:nvGraphicFramePr>
        <p:xfrm>
          <a:off x="469488" y="1259649"/>
          <a:ext cx="191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빠른 베스트 추천 숫자 </a:t>
                      </a:r>
                      <a:endParaRPr lang="ko-KR" alt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073684"/>
              </p:ext>
            </p:extLst>
          </p:nvPr>
        </p:nvGraphicFramePr>
        <p:xfrm>
          <a:off x="2585112" y="1268760"/>
          <a:ext cx="191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소문내고</a:t>
                      </a:r>
                      <a:r>
                        <a:rPr lang="ko-KR" altLang="en-US" sz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선물 받기</a:t>
                      </a:r>
                      <a:endParaRPr lang="ko-KR" alt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121006"/>
              </p:ext>
            </p:extLst>
          </p:nvPr>
        </p:nvGraphicFramePr>
        <p:xfrm>
          <a:off x="4691632" y="1268760"/>
          <a:ext cx="191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당첨시</a:t>
                      </a:r>
                      <a:r>
                        <a:rPr lang="ko-KR" altLang="en-US" sz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유의사항</a:t>
                      </a:r>
                      <a:endParaRPr lang="ko-KR" alt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436089"/>
              </p:ext>
            </p:extLst>
          </p:nvPr>
        </p:nvGraphicFramePr>
        <p:xfrm>
          <a:off x="6785960" y="1268760"/>
          <a:ext cx="191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구매대행 이용가이드</a:t>
                      </a:r>
                      <a:endParaRPr lang="ko-KR" alt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472496" y="314368"/>
            <a:ext cx="1914880" cy="88848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592352" y="320464"/>
            <a:ext cx="1914880" cy="88848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685536" y="314368"/>
            <a:ext cx="1914880" cy="8884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781008" y="302176"/>
            <a:ext cx="1914880" cy="8884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48680"/>
            <a:ext cx="1302828" cy="61989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6016" y="320464"/>
            <a:ext cx="197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LUCKY </a:t>
            </a:r>
            <a:r>
              <a:rPr lang="en-US" altLang="ko-KR" b="1" dirty="0" smtClean="0">
                <a:solidFill>
                  <a:srgbClr val="FFC000"/>
                </a:solidFill>
              </a:rPr>
              <a:t>NUMBER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794756" y="689796"/>
            <a:ext cx="497372" cy="43494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758180" y="715936"/>
            <a:ext cx="580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BUY</a:t>
            </a:r>
          </a:p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NOW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4" b="96000" l="1778" r="97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7934">
            <a:off x="2501890" y="157680"/>
            <a:ext cx="1020950" cy="1020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2" name="모서리가 둥근 직사각형 31"/>
          <p:cNvSpPr/>
          <p:nvPr/>
        </p:nvSpPr>
        <p:spPr>
          <a:xfrm>
            <a:off x="3275856" y="404665"/>
            <a:ext cx="1152128" cy="2160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SNS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에 </a:t>
            </a:r>
            <a:r>
              <a:rPr lang="ko-KR" altLang="en-US" sz="1000" b="1" dirty="0" err="1" smtClean="0">
                <a:solidFill>
                  <a:schemeClr val="bg2">
                    <a:lumMod val="50000"/>
                  </a:schemeClr>
                </a:solidFill>
              </a:rPr>
              <a:t>소문내도</a:t>
            </a:r>
            <a:endParaRPr lang="ko-KR" alt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275856" y="654945"/>
            <a:ext cx="1152128" cy="2232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err="1" smtClean="0">
                <a:solidFill>
                  <a:schemeClr val="bg2">
                    <a:lumMod val="50000"/>
                  </a:schemeClr>
                </a:solidFill>
              </a:rPr>
              <a:t>친추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 추천에도</a:t>
            </a:r>
            <a:endParaRPr lang="ko-KR" alt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275856" y="914816"/>
            <a:ext cx="1152128" cy="2232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ko-KR" altLang="en-US" sz="12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선물이 팡팡</a:t>
            </a:r>
            <a:endParaRPr lang="ko-KR" altLang="en-US" sz="12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496" y="779184"/>
            <a:ext cx="798404" cy="379886"/>
          </a:xfrm>
          <a:prstGeom prst="rect">
            <a:avLst/>
          </a:prstGeom>
        </p:spPr>
      </p:pic>
      <p:pic>
        <p:nvPicPr>
          <p:cNvPr id="1026" name="Picture 2" descr="C:\Users\dev\AppData\Local\Microsoft\Windows\INetCache\IE\MVZD1D5L\trophy-1414791_960_720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481" y="435138"/>
            <a:ext cx="739911" cy="71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모서리가 둥근 직사각형 36"/>
          <p:cNvSpPr/>
          <p:nvPr/>
        </p:nvSpPr>
        <p:spPr>
          <a:xfrm>
            <a:off x="5580112" y="482199"/>
            <a:ext cx="936104" cy="3545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C00000"/>
                </a:solidFill>
              </a:rPr>
              <a:t>당첨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을</a:t>
            </a:r>
            <a:endParaRPr lang="en-US" altLang="ko-KR" sz="1000" b="1" dirty="0" smtClean="0">
              <a:solidFill>
                <a:srgbClr val="FFFF00"/>
              </a:solidFill>
            </a:endParaRPr>
          </a:p>
          <a:p>
            <a:r>
              <a:rPr lang="ko-KR" altLang="en-US" sz="1000" b="1" dirty="0" smtClean="0">
                <a:solidFill>
                  <a:srgbClr val="FFFF00"/>
                </a:solidFill>
              </a:rPr>
              <a:t>축하합니다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773443"/>
              </p:ext>
            </p:extLst>
          </p:nvPr>
        </p:nvGraphicFramePr>
        <p:xfrm>
          <a:off x="5388472" y="910655"/>
          <a:ext cx="1152128" cy="19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</a:tblGrid>
              <a:tr h="134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당첨 절차 및 회사 정책</a:t>
                      </a:r>
                      <a:endParaRPr lang="ko-KR" altLang="en-US" sz="7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164" y="378305"/>
            <a:ext cx="1335236" cy="2021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165" y="628972"/>
            <a:ext cx="1335236" cy="249268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7236296" y="930785"/>
            <a:ext cx="1414142" cy="223295"/>
          </a:xfrm>
          <a:prstGeom prst="roundRect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</a:rPr>
              <a:t>믿고 구매하는 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414840" y="1724048"/>
            <a:ext cx="8351912" cy="1320997"/>
            <a:chOff x="414840" y="1724048"/>
            <a:chExt cx="8351912" cy="1320997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840" y="1724048"/>
              <a:ext cx="8351912" cy="1320997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4644008" y="1797200"/>
              <a:ext cx="80542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b="1" smtClean="0"/>
                <a:t>당첨자 확인</a:t>
              </a:r>
              <a:endParaRPr lang="ko-KR" altLang="en-US" sz="800" b="1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732240" y="1797200"/>
              <a:ext cx="80542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최신 </a:t>
              </a:r>
              <a:r>
                <a:rPr lang="en-US" altLang="ko-KR" sz="800" b="1" dirty="0" smtClean="0"/>
                <a:t>NEWS</a:t>
              </a:r>
              <a:endParaRPr lang="ko-KR" altLang="en-US" sz="800" b="1" dirty="0"/>
            </a:p>
          </p:txBody>
        </p:sp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4" y="3063333"/>
            <a:ext cx="7128791" cy="3039016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341244" y="3102786"/>
            <a:ext cx="1404156" cy="939998"/>
            <a:chOff x="270182" y="2420888"/>
            <a:chExt cx="1728192" cy="1080120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346241" y="2420888"/>
              <a:ext cx="1512168" cy="108012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Picture 2" descr="C:\Users\dev\AppData\Local\Microsoft\Windows\INetCache\IE\PIWUHSTS\coins-1857222_960_720[1]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2780928"/>
              <a:ext cx="713705" cy="685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270182" y="2503929"/>
              <a:ext cx="1728192" cy="300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err="1" smtClean="0">
                  <a:solidFill>
                    <a:schemeClr val="bg1"/>
                  </a:solidFill>
                </a:rPr>
                <a:t>캐쉬충전</a:t>
              </a:r>
              <a:r>
                <a:rPr lang="ko-KR" altLang="en-US" sz="11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100" b="1" dirty="0" err="1" smtClean="0">
                  <a:solidFill>
                    <a:schemeClr val="bg1"/>
                  </a:solidFill>
                </a:rPr>
                <a:t>바로가기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53" y="4138033"/>
            <a:ext cx="1260679" cy="583002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340673" y="4858112"/>
            <a:ext cx="1266808" cy="1224136"/>
            <a:chOff x="323528" y="5282546"/>
            <a:chExt cx="1534881" cy="1224136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347365" y="5282546"/>
              <a:ext cx="1511044" cy="1224136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5307077"/>
              <a:ext cx="1228187" cy="748895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323528" y="5991671"/>
              <a:ext cx="15121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/>
                <a:t>0000 </a:t>
              </a:r>
              <a:r>
                <a:rPr lang="ko-KR" altLang="en-US" sz="700" b="1" dirty="0" smtClean="0"/>
                <a:t>은 미국복권 구매대행 업체입니다</a:t>
              </a:r>
              <a:r>
                <a:rPr lang="en-US" altLang="ko-KR" sz="700" b="1" dirty="0"/>
                <a:t>.</a:t>
              </a:r>
              <a:r>
                <a:rPr lang="en-US" altLang="ko-KR" sz="700" b="1" dirty="0" smtClean="0"/>
                <a:t> </a:t>
              </a:r>
              <a:r>
                <a:rPr lang="en-US" altLang="ko-KR" sz="700" b="1" dirty="0" smtClean="0">
                  <a:solidFill>
                    <a:srgbClr val="C00000"/>
                  </a:solidFill>
                </a:rPr>
                <a:t>19</a:t>
              </a:r>
              <a:r>
                <a:rPr lang="ko-KR" altLang="en-US" sz="700" b="1" dirty="0" smtClean="0">
                  <a:solidFill>
                    <a:srgbClr val="C00000"/>
                  </a:solidFill>
                </a:rPr>
                <a:t>세 미만</a:t>
              </a:r>
              <a:r>
                <a:rPr lang="ko-KR" altLang="en-US" sz="700" b="1" dirty="0" smtClean="0"/>
                <a:t>은 이용하실 수 없습니다</a:t>
              </a:r>
              <a:r>
                <a:rPr lang="en-US" altLang="ko-KR" sz="700" b="1" dirty="0" smtClean="0"/>
                <a:t>. </a:t>
              </a:r>
              <a:endParaRPr lang="ko-KR" altLang="en-US" sz="700" b="1" dirty="0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62" name="TextBox 61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1-5</a:t>
              </a:r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703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36896" y="1268760"/>
            <a:ext cx="5059240" cy="2118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857984" y="1268760"/>
            <a:ext cx="2454724" cy="21198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38432" y="3453544"/>
            <a:ext cx="3761560" cy="12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72000" y="3453544"/>
            <a:ext cx="3749844" cy="12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2" name="직사각형 1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sp>
        <p:nvSpPr>
          <p:cNvPr id="25" name="모서리가 둥근 직사각형 24"/>
          <p:cNvSpPr/>
          <p:nvPr/>
        </p:nvSpPr>
        <p:spPr>
          <a:xfrm>
            <a:off x="5940152" y="1340768"/>
            <a:ext cx="936104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상단배너 </a:t>
            </a:r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39" y="1613410"/>
            <a:ext cx="4871905" cy="1706934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449108" y="2927848"/>
            <a:ext cx="936104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상단배너 </a:t>
            </a:r>
            <a:r>
              <a:rPr lang="en-US" altLang="ko-KR" sz="700" b="1" dirty="0" smtClean="0"/>
              <a:t>1</a:t>
            </a:r>
            <a:endParaRPr lang="ko-KR" altLang="en-US" sz="7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899592" y="1305336"/>
            <a:ext cx="46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CC0000"/>
                </a:solidFill>
              </a:rPr>
              <a:t>미국 복권 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</a:rPr>
              <a:t>믿고 살 수 있는 전문 구매대행 사이트</a:t>
            </a:r>
            <a:endParaRPr lang="ko-KR" altLang="en-US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93" y="3494912"/>
            <a:ext cx="3654184" cy="733425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20" y="3494912"/>
            <a:ext cx="3617936" cy="733425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791008" y="4287000"/>
            <a:ext cx="972680" cy="36004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상세결과보기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799120" y="4287000"/>
            <a:ext cx="972680" cy="36004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2">
                    <a:lumMod val="50000"/>
                  </a:schemeClr>
                </a:solidFill>
              </a:rPr>
              <a:t>방송보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기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819424" y="4293096"/>
            <a:ext cx="1008112" cy="360040"/>
          </a:xfrm>
          <a:prstGeom prst="rect">
            <a:avLst/>
          </a:prstGeo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공식사이트</a:t>
            </a:r>
            <a:endParaRPr lang="ko-KR" altLang="en-US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3888496" y="4287000"/>
            <a:ext cx="528440" cy="3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JOIN</a:t>
            </a:r>
          </a:p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NOW</a:t>
            </a:r>
            <a:endParaRPr lang="ko-KR" altLang="en-US" sz="900" b="1" dirty="0">
              <a:solidFill>
                <a:srgbClr val="FFC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618480" y="4293096"/>
            <a:ext cx="972680" cy="36004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상세결과보기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626592" y="4293096"/>
            <a:ext cx="972680" cy="36004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2">
                    <a:lumMod val="50000"/>
                  </a:schemeClr>
                </a:solidFill>
              </a:rPr>
              <a:t>방송보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646896" y="4299192"/>
            <a:ext cx="1008112" cy="360040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공식사이트</a:t>
            </a:r>
            <a:endParaRPr lang="ko-KR" altLang="en-US" sz="11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7715968" y="4293096"/>
            <a:ext cx="528440" cy="3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JOIN</a:t>
            </a:r>
          </a:p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NOW</a:t>
            </a:r>
            <a:endParaRPr lang="ko-KR" altLang="en-US" sz="900" b="1" dirty="0">
              <a:solidFill>
                <a:srgbClr val="FFC000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36" y="4749528"/>
            <a:ext cx="8388424" cy="170431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699744" y="5661248"/>
            <a:ext cx="8884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고객센터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71552" y="5661248"/>
            <a:ext cx="113326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구매티켓보기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7524328" y="6093296"/>
            <a:ext cx="2016224" cy="657364"/>
            <a:chOff x="7524328" y="6093296"/>
            <a:chExt cx="2016224" cy="657364"/>
          </a:xfrm>
        </p:grpSpPr>
        <p:sp>
          <p:nvSpPr>
            <p:cNvPr id="66" name="TextBox 65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1-1</a:t>
              </a:r>
              <a:endParaRPr lang="ko-KR" alt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524328" y="6093296"/>
              <a:ext cx="1512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기본페이지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9855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8" y="198337"/>
            <a:ext cx="8245358" cy="142380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30528" y="3212976"/>
            <a:ext cx="6840760" cy="504056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958761"/>
              </p:ext>
            </p:extLst>
          </p:nvPr>
        </p:nvGraphicFramePr>
        <p:xfrm>
          <a:off x="1346552" y="32741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상호명 및 회사주소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203968"/>
              </p:ext>
            </p:extLst>
          </p:nvPr>
        </p:nvGraphicFramePr>
        <p:xfrm>
          <a:off x="1331640" y="2708920"/>
          <a:ext cx="75608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회사소개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메가밀리언구입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파워볼구입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개인보호정책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이용약관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Q&amp;A</a:t>
                      </a:r>
                      <a:endParaRPr lang="ko-KR" altLang="en-US" sz="8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65728" y="3789040"/>
            <a:ext cx="6644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은 미국복권 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</a:rPr>
              <a:t>구매대행 사이트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이며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19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세 미만 청소년은 이용하실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과도한 구매는 올바른 선택이 될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25485" y="1844824"/>
            <a:ext cx="5256584" cy="792088"/>
            <a:chOff x="2699792" y="3861048"/>
            <a:chExt cx="5256584" cy="792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861048"/>
              <a:ext cx="955535" cy="7920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4831" y="3861048"/>
              <a:ext cx="919217" cy="73270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3" y="3861048"/>
              <a:ext cx="879251" cy="73270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3861048"/>
              <a:ext cx="1080120" cy="74675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24" name="TextBox 23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1-6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72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17952"/>
            <a:ext cx="8768467" cy="5091368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5748" y="1315225"/>
            <a:ext cx="80986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결제하</a:t>
            </a:r>
            <a:r>
              <a:rPr lang="ko-KR" altLang="en-US" sz="1100" b="1" dirty="0"/>
              <a:t>기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414618" y="1700808"/>
            <a:ext cx="609908" cy="144016"/>
          </a:xfrm>
          <a:prstGeom prst="rect">
            <a:avLst/>
          </a:prstGeom>
          <a:solidFill>
            <a:srgbClr val="447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42610" y="1634896"/>
            <a:ext cx="9170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>
                    <a:lumMod val="85000"/>
                  </a:schemeClr>
                </a:solidFill>
              </a:rPr>
              <a:t>결제하기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339752" y="1446030"/>
            <a:ext cx="3960440" cy="4200184"/>
            <a:chOff x="2339752" y="1446030"/>
            <a:chExt cx="3960440" cy="420018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9665" y="1556792"/>
              <a:ext cx="3790527" cy="4089422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3109387" y="5204801"/>
              <a:ext cx="2542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u="sng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회원 가입 이후 이용이 가능합니다</a:t>
              </a:r>
              <a:r>
                <a:rPr lang="en-US" altLang="ko-KR" sz="1200" u="sng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.</a:t>
              </a:r>
              <a:endParaRPr lang="ko-KR" altLang="en-US" u="sng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2339752" y="1446030"/>
              <a:ext cx="864096" cy="32678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팝</a:t>
              </a:r>
              <a:r>
                <a:rPr lang="ko-KR" altLang="en-US" sz="1200" b="1" dirty="0"/>
                <a:t>업</a:t>
              </a:r>
              <a:endParaRPr lang="ko-KR" altLang="en-US" b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55575" y="251356"/>
            <a:ext cx="31791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미 로그인 상</a:t>
            </a:r>
            <a:r>
              <a:rPr lang="ko-KR" altLang="en-US" dirty="0"/>
              <a:t>태</a:t>
            </a:r>
            <a:r>
              <a:rPr lang="ko-KR" altLang="en-US" dirty="0" smtClean="0"/>
              <a:t> 클릭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251520" y="225216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25" name="TextBox 24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2-1</a:t>
              </a:r>
              <a:endParaRPr lang="ko-KR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548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8" y="198337"/>
            <a:ext cx="8245358" cy="142380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30528" y="3212976"/>
            <a:ext cx="6840760" cy="504056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958761"/>
              </p:ext>
            </p:extLst>
          </p:nvPr>
        </p:nvGraphicFramePr>
        <p:xfrm>
          <a:off x="1346552" y="32741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상호명 및 회사주소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203968"/>
              </p:ext>
            </p:extLst>
          </p:nvPr>
        </p:nvGraphicFramePr>
        <p:xfrm>
          <a:off x="1331640" y="2708920"/>
          <a:ext cx="75608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회사소개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메가밀리언구입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파워볼구입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개인보호정책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이용약관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Q&amp;A</a:t>
                      </a:r>
                      <a:endParaRPr lang="ko-KR" altLang="en-US" sz="8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65728" y="3789040"/>
            <a:ext cx="6644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은 미국복권 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</a:rPr>
              <a:t>구매대행 사이트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이며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19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세 미만 청소년은 이용하실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과도한 구매는 올바른 선택이 될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25485" y="1844824"/>
            <a:ext cx="5256584" cy="792088"/>
            <a:chOff x="2699792" y="3861048"/>
            <a:chExt cx="5256584" cy="792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861048"/>
              <a:ext cx="955535" cy="7920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4831" y="3861048"/>
              <a:ext cx="919217" cy="73270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3" y="3861048"/>
              <a:ext cx="879251" cy="73270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3861048"/>
              <a:ext cx="1080120" cy="74675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24" name="TextBox 23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2-2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72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57299"/>
            <a:ext cx="7706856" cy="447494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1640" y="1315225"/>
            <a:ext cx="80986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결제하</a:t>
            </a:r>
            <a:r>
              <a:rPr lang="ko-KR" altLang="en-US" sz="1100" b="1" dirty="0"/>
              <a:t>기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1458734" y="1667413"/>
            <a:ext cx="609908" cy="144016"/>
          </a:xfrm>
          <a:prstGeom prst="rect">
            <a:avLst/>
          </a:prstGeom>
          <a:solidFill>
            <a:srgbClr val="447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56818" y="1649901"/>
            <a:ext cx="917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85000"/>
                  </a:schemeClr>
                </a:solidFill>
              </a:rPr>
              <a:t>결제하기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29080" y="1339624"/>
            <a:ext cx="1030552" cy="3419808"/>
            <a:chOff x="229080" y="1305336"/>
            <a:chExt cx="1030552" cy="3419808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29080" y="1305336"/>
              <a:ext cx="984628" cy="3419808"/>
            </a:xfrm>
            <a:prstGeom prst="roundRect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noFill/>
                </a:ln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81364" y="1382068"/>
              <a:ext cx="881876" cy="216403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닉네임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1364" y="1845404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____________ </a:t>
              </a:r>
              <a:r>
                <a:rPr lang="ko-KR" altLang="en-US" sz="800" b="1" dirty="0" err="1" smtClean="0">
                  <a:solidFill>
                    <a:srgbClr val="C00000"/>
                  </a:solidFill>
                </a:rPr>
                <a:t>캐</a:t>
              </a:r>
              <a:r>
                <a:rPr lang="ko-KR" altLang="en-US" sz="800" b="1" dirty="0" err="1">
                  <a:solidFill>
                    <a:srgbClr val="C00000"/>
                  </a:solidFill>
                </a:rPr>
                <a:t>쉬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1520" y="1719096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내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보유캐쉬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1364" y="2187156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 </a:t>
              </a:r>
              <a:r>
                <a:rPr lang="ko-KR" altLang="en-US" sz="600" b="1" dirty="0" err="1" smtClean="0">
                  <a:solidFill>
                    <a:schemeClr val="accent5">
                      <a:lumMod val="75000"/>
                    </a:schemeClr>
                  </a:solidFill>
                </a:rPr>
                <a:t>마일리</a:t>
              </a:r>
              <a:r>
                <a:rPr lang="ko-KR" altLang="en-US" sz="600" b="1" dirty="0" err="1">
                  <a:solidFill>
                    <a:schemeClr val="accent5">
                      <a:lumMod val="75000"/>
                    </a:schemeClr>
                  </a:solidFill>
                </a:rPr>
                <a:t>지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1520" y="2060848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잔여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마일리지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0544" y="2488740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구매 내역</a:t>
              </a:r>
              <a:endParaRPr lang="ko-KR" altLang="en-US" sz="1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67128" y="278393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복권 당첨 확인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63712" y="338552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tx2">
                      <a:lumMod val="75000"/>
                    </a:schemeClr>
                  </a:solidFill>
                </a:rPr>
                <a:t>캐쉬</a:t>
              </a:r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 출금 신청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7616" y="369184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쪽지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3712" y="39844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정보 수정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81364" y="4286457"/>
              <a:ext cx="881876" cy="35122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지금바로충전</a:t>
              </a:r>
              <a:endParaRPr lang="ko-KR" alt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3712" y="30811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복권 받기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862096" y="1338308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1. </a:t>
            </a:r>
            <a:r>
              <a:rPr lang="ko-KR" altLang="en-US" sz="1050" dirty="0" smtClean="0"/>
              <a:t>결제금액선</a:t>
            </a:r>
            <a:r>
              <a:rPr lang="ko-KR" altLang="en-US" sz="1050" dirty="0"/>
              <a:t>택</a:t>
            </a:r>
            <a:endParaRPr lang="ko-KR" altLang="en-US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982591"/>
              </p:ext>
            </p:extLst>
          </p:nvPr>
        </p:nvGraphicFramePr>
        <p:xfrm>
          <a:off x="3059832" y="1674715"/>
          <a:ext cx="4373712" cy="1917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3221584"/>
              </a:tblGrid>
              <a:tr h="23812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결제금액</a:t>
                      </a:r>
                      <a:endParaRPr lang="ko-KR" altLang="en-US" sz="9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+ 300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+ 600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</a:t>
                      </a:r>
                      <a:r>
                        <a:rPr lang="en-US" altLang="ko-KR" sz="8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900 </a:t>
                      </a:r>
                      <a:r>
                        <a:rPr lang="ko-KR" altLang="en-US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50,000 </a:t>
                      </a:r>
                      <a:r>
                        <a:rPr lang="ko-KR" altLang="en-US" sz="9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+ 1,500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u="non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</a:t>
                      </a:r>
                      <a:r>
                        <a:rPr lang="en-US" altLang="ko-KR" sz="800" u="sng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5,000</a:t>
                      </a:r>
                      <a:r>
                        <a:rPr lang="en-US" altLang="ko-KR" sz="800" u="none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2862096" y="4051943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</a:t>
            </a:r>
            <a:r>
              <a:rPr lang="en-US" altLang="ko-KR" sz="1050" dirty="0" smtClean="0"/>
              <a:t>. </a:t>
            </a:r>
            <a:r>
              <a:rPr lang="ko-KR" altLang="en-US" sz="1050" dirty="0" smtClean="0"/>
              <a:t>결제방법선택</a:t>
            </a:r>
            <a:endParaRPr lang="ko-KR" altLang="en-US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131840" y="3645024"/>
            <a:ext cx="4176464" cy="292608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결제금액 </a:t>
            </a:r>
            <a:r>
              <a:rPr lang="en-US" altLang="ko-KR" sz="800" b="1" dirty="0"/>
              <a:t>: 22,000</a:t>
            </a:r>
            <a:r>
              <a:rPr lang="ko-KR" altLang="en-US" sz="800" b="1" dirty="0"/>
              <a:t>원</a:t>
            </a:r>
            <a:r>
              <a:rPr lang="en-US" altLang="ko-KR" sz="800" b="1" dirty="0"/>
              <a:t>(</a:t>
            </a:r>
            <a:r>
              <a:rPr lang="ko-KR" altLang="en-US" sz="800" b="1" dirty="0"/>
              <a:t>부가세</a:t>
            </a:r>
            <a:r>
              <a:rPr lang="en-US" altLang="ko-KR" sz="800" b="1" dirty="0"/>
              <a:t>10% </a:t>
            </a:r>
            <a:r>
              <a:rPr lang="ko-KR" altLang="en-US" sz="800" b="1" dirty="0"/>
              <a:t>포함</a:t>
            </a:r>
            <a:r>
              <a:rPr lang="en-US" altLang="ko-KR" sz="800" b="1" dirty="0"/>
              <a:t>) → </a:t>
            </a:r>
            <a:r>
              <a:rPr lang="ko-KR" altLang="en-US" sz="800" b="1" dirty="0"/>
              <a:t>충전캐시 </a:t>
            </a:r>
            <a:r>
              <a:rPr lang="en-US" altLang="ko-KR" sz="800" b="1" dirty="0" smtClean="0"/>
              <a:t>20,000</a:t>
            </a:r>
            <a:r>
              <a:rPr lang="ko-KR" altLang="en-US" sz="800" b="1" dirty="0" smtClean="0"/>
              <a:t>원</a:t>
            </a:r>
            <a:r>
              <a:rPr lang="en-US" altLang="ko-KR" sz="800" b="1" dirty="0" smtClean="0"/>
              <a:t> </a:t>
            </a:r>
            <a:r>
              <a:rPr lang="en-US" altLang="ko-KR" sz="800" b="1" dirty="0"/>
              <a:t>+ </a:t>
            </a:r>
            <a:r>
              <a:rPr lang="ko-KR" altLang="en-US" sz="800" b="1" dirty="0" err="1" smtClean="0"/>
              <a:t>마일리지</a:t>
            </a:r>
            <a:r>
              <a:rPr lang="ko-KR" altLang="en-US" sz="800" b="1" dirty="0" smtClean="0"/>
              <a:t> </a:t>
            </a:r>
            <a:r>
              <a:rPr lang="en-US" altLang="ko-KR" sz="800" b="1" dirty="0"/>
              <a:t>600M</a:t>
            </a:r>
            <a:endParaRPr lang="ko-KR" altLang="en-US" sz="1600" b="1" dirty="0"/>
          </a:p>
        </p:txBody>
      </p:sp>
      <p:grpSp>
        <p:nvGrpSpPr>
          <p:cNvPr id="70" name="그룹 69"/>
          <p:cNvGrpSpPr/>
          <p:nvPr/>
        </p:nvGrpSpPr>
        <p:grpSpPr>
          <a:xfrm>
            <a:off x="3059832" y="4293096"/>
            <a:ext cx="4392488" cy="1728192"/>
            <a:chOff x="3023828" y="4293096"/>
            <a:chExt cx="4392488" cy="2088232"/>
          </a:xfrm>
        </p:grpSpPr>
        <p:sp>
          <p:nvSpPr>
            <p:cNvPr id="56" name="직사각형 55"/>
            <p:cNvSpPr/>
            <p:nvPr/>
          </p:nvSpPr>
          <p:spPr>
            <a:xfrm>
              <a:off x="3023828" y="4293096"/>
              <a:ext cx="4392488" cy="2088232"/>
            </a:xfrm>
            <a:prstGeom prst="rect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3131840" y="4941168"/>
              <a:ext cx="41404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3131840" y="5661248"/>
              <a:ext cx="41404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059832" y="4496357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휴대폰 </a:t>
              </a: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</a:rPr>
                <a:t>· 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일반전화</a:t>
              </a:r>
              <a:endParaRPr lang="ko-KR" altLang="en-US" sz="36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59832" y="515719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카드결제 </a:t>
              </a: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</a:rPr>
                <a:t>· 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계좌이체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059832" y="587727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>
                  <a:solidFill>
                    <a:schemeClr val="bg1">
                      <a:lumMod val="65000"/>
                    </a:schemeClr>
                  </a:solidFill>
                </a:rPr>
                <a:t>마일리지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5796136" y="4490286"/>
              <a:ext cx="1008112" cy="23485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/>
                <a:t>폰빌</a:t>
              </a:r>
              <a:r>
                <a:rPr lang="ko-KR" altLang="en-US" sz="900" b="1" dirty="0" smtClean="0"/>
                <a:t> 받는 전화</a:t>
              </a:r>
              <a:endParaRPr lang="ko-KR" altLang="en-US" b="1" dirty="0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4716016" y="4490286"/>
              <a:ext cx="1008112" cy="23485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휴대폰</a:t>
              </a:r>
              <a:endParaRPr lang="ko-KR" altLang="en-US" sz="1600" b="1" dirty="0"/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5796136" y="5013176"/>
              <a:ext cx="1008112" cy="234858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해외신용카드</a:t>
              </a:r>
              <a:endParaRPr lang="ko-KR" altLang="en-US" b="1" dirty="0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716016" y="5013176"/>
              <a:ext cx="1008112" cy="23485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신용카드결제</a:t>
              </a:r>
              <a:endParaRPr lang="ko-KR" altLang="en-US" sz="1600" b="1" dirty="0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5796136" y="5348286"/>
              <a:ext cx="1008112" cy="23485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무통장입금</a:t>
              </a:r>
              <a:endParaRPr lang="ko-KR" altLang="en-US" b="1" dirty="0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4716016" y="5348286"/>
              <a:ext cx="1008112" cy="23485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계좌이체</a:t>
              </a:r>
              <a:endParaRPr lang="ko-KR" altLang="en-US" sz="1600" b="1" dirty="0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4716016" y="5877272"/>
              <a:ext cx="1008112" cy="23485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/>
                <a:t>마일리지</a:t>
              </a:r>
              <a:endParaRPr lang="ko-KR" altLang="en-US" sz="1600" b="1" dirty="0"/>
            </a:p>
          </p:txBody>
        </p:sp>
      </p:grpSp>
      <p:sp>
        <p:nvSpPr>
          <p:cNvPr id="71" name="직사각형 70"/>
          <p:cNvSpPr/>
          <p:nvPr/>
        </p:nvSpPr>
        <p:spPr>
          <a:xfrm>
            <a:off x="3059832" y="6093296"/>
            <a:ext cx="439248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* 캐시 충전 시 결제금액의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VAT(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부가세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) 10%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가 별도로 청구 됩니다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결제가 모두 완료되기 전에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결제창을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닫으시면 오류로 결제가 완료되지 않을 수 있습니다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충전 캐시는 모두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소진될때까지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자유롭게 이용하실 수 있습니다</a:t>
            </a:r>
            <a:r>
              <a:rPr lang="en-US" altLang="ko-KR" sz="7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적립된 캐시 또는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마일리지는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별도로 지정된 사용기간이 없습니다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63388" y="291283"/>
            <a:ext cx="31713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확인 완료 클릭</a:t>
            </a:r>
            <a:endParaRPr lang="ko-KR" altLang="en-US" dirty="0"/>
          </a:p>
        </p:txBody>
      </p:sp>
      <p:sp>
        <p:nvSpPr>
          <p:cNvPr id="73" name="타원 72"/>
          <p:cNvSpPr/>
          <p:nvPr/>
        </p:nvSpPr>
        <p:spPr>
          <a:xfrm>
            <a:off x="251520" y="260648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53" name="그룹 52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54" name="TextBox 53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3-1</a:t>
              </a:r>
              <a:endParaRPr lang="ko-KR" alt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/>
                <a:t>9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5899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8" y="198337"/>
            <a:ext cx="8245358" cy="142380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30528" y="3212976"/>
            <a:ext cx="6840760" cy="504056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958761"/>
              </p:ext>
            </p:extLst>
          </p:nvPr>
        </p:nvGraphicFramePr>
        <p:xfrm>
          <a:off x="1346552" y="32741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상호명 및 회사주소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203968"/>
              </p:ext>
            </p:extLst>
          </p:nvPr>
        </p:nvGraphicFramePr>
        <p:xfrm>
          <a:off x="1331640" y="2708920"/>
          <a:ext cx="75608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회사소개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메가밀리언구입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파워볼구입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개인보호정책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이용약관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Q&amp;A</a:t>
                      </a:r>
                      <a:endParaRPr lang="ko-KR" altLang="en-US" sz="8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65728" y="3789040"/>
            <a:ext cx="6644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은 미국복권 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</a:rPr>
              <a:t>구매대행 사이트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이며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19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세 미만 청소년은 이용하실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과도한 구매는 올바른 선택이 될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25485" y="1844824"/>
            <a:ext cx="5256584" cy="792088"/>
            <a:chOff x="2699792" y="3861048"/>
            <a:chExt cx="5256584" cy="792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861048"/>
              <a:ext cx="955535" cy="7920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4831" y="3861048"/>
              <a:ext cx="919217" cy="73270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3" y="3861048"/>
              <a:ext cx="879251" cy="73270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3861048"/>
              <a:ext cx="1080120" cy="74675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24" name="TextBox 23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3-2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10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72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57299"/>
            <a:ext cx="7706856" cy="447494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1640" y="1315225"/>
            <a:ext cx="80986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결제하</a:t>
            </a:r>
            <a:r>
              <a:rPr lang="ko-KR" altLang="en-US" sz="1100" b="1" dirty="0"/>
              <a:t>기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1458734" y="1667413"/>
            <a:ext cx="609908" cy="144016"/>
          </a:xfrm>
          <a:prstGeom prst="rect">
            <a:avLst/>
          </a:prstGeom>
          <a:solidFill>
            <a:srgbClr val="447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56818" y="1649901"/>
            <a:ext cx="917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85000"/>
                  </a:schemeClr>
                </a:solidFill>
              </a:rPr>
              <a:t>결제하기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29080" y="1339624"/>
            <a:ext cx="1030552" cy="3419808"/>
            <a:chOff x="229080" y="1305336"/>
            <a:chExt cx="1030552" cy="3419808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29080" y="1305336"/>
              <a:ext cx="984628" cy="3419808"/>
            </a:xfrm>
            <a:prstGeom prst="roundRect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noFill/>
                </a:ln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81364" y="1382068"/>
              <a:ext cx="881876" cy="216403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닉네임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1364" y="1845404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____________ </a:t>
              </a:r>
              <a:r>
                <a:rPr lang="ko-KR" altLang="en-US" sz="800" b="1" dirty="0" err="1" smtClean="0">
                  <a:solidFill>
                    <a:srgbClr val="C00000"/>
                  </a:solidFill>
                </a:rPr>
                <a:t>캐</a:t>
              </a:r>
              <a:r>
                <a:rPr lang="ko-KR" altLang="en-US" sz="800" b="1" dirty="0" err="1">
                  <a:solidFill>
                    <a:srgbClr val="C00000"/>
                  </a:solidFill>
                </a:rPr>
                <a:t>쉬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1520" y="1719096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내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보유캐쉬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1364" y="2187156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 </a:t>
              </a:r>
              <a:r>
                <a:rPr lang="ko-KR" altLang="en-US" sz="600" b="1" dirty="0" err="1" smtClean="0">
                  <a:solidFill>
                    <a:schemeClr val="accent5">
                      <a:lumMod val="75000"/>
                    </a:schemeClr>
                  </a:solidFill>
                </a:rPr>
                <a:t>마일리</a:t>
              </a:r>
              <a:r>
                <a:rPr lang="ko-KR" altLang="en-US" sz="600" b="1" dirty="0" err="1">
                  <a:solidFill>
                    <a:schemeClr val="accent5">
                      <a:lumMod val="75000"/>
                    </a:schemeClr>
                  </a:solidFill>
                </a:rPr>
                <a:t>지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1520" y="2060848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잔여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마일리지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0544" y="2488740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구매 내역</a:t>
              </a:r>
              <a:endParaRPr lang="ko-KR" altLang="en-US" sz="1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67128" y="278393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복권 당첨 확인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63712" y="338552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tx2">
                      <a:lumMod val="75000"/>
                    </a:schemeClr>
                  </a:solidFill>
                </a:rPr>
                <a:t>캐쉬</a:t>
              </a:r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 출금 신청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7616" y="369184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쪽지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3712" y="39844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정보 수정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81364" y="4286457"/>
              <a:ext cx="881876" cy="35122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지금바로충전</a:t>
              </a:r>
              <a:endParaRPr lang="ko-KR" alt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3712" y="30811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복권 받기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862096" y="1338308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1. </a:t>
            </a:r>
            <a:r>
              <a:rPr lang="ko-KR" altLang="en-US" sz="1050" dirty="0" smtClean="0"/>
              <a:t>결제금액선</a:t>
            </a:r>
            <a:r>
              <a:rPr lang="ko-KR" altLang="en-US" sz="1050" dirty="0"/>
              <a:t>택</a:t>
            </a:r>
            <a:endParaRPr lang="ko-KR" altLang="en-US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331669"/>
              </p:ext>
            </p:extLst>
          </p:nvPr>
        </p:nvGraphicFramePr>
        <p:xfrm>
          <a:off x="3059832" y="1674715"/>
          <a:ext cx="4373712" cy="1917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3221584"/>
              </a:tblGrid>
              <a:tr h="23812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결제금액</a:t>
                      </a:r>
                      <a:endParaRPr lang="ko-KR" altLang="en-US" sz="9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+ 300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+ 600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</a:t>
                      </a:r>
                      <a:r>
                        <a:rPr lang="en-US" altLang="ko-KR" sz="8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900 </a:t>
                      </a:r>
                      <a:r>
                        <a:rPr lang="ko-KR" altLang="en-US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50,000 </a:t>
                      </a:r>
                      <a:r>
                        <a:rPr lang="ko-KR" altLang="en-US" sz="9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+ 1,500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u="non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</a:t>
                      </a:r>
                      <a:r>
                        <a:rPr lang="en-US" altLang="ko-KR" sz="800" u="sng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5,000</a:t>
                      </a:r>
                      <a:r>
                        <a:rPr lang="en-US" altLang="ko-KR" sz="800" u="none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2862096" y="4051943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</a:t>
            </a:r>
            <a:r>
              <a:rPr lang="en-US" altLang="ko-KR" sz="1050" dirty="0" smtClean="0"/>
              <a:t>. </a:t>
            </a:r>
            <a:r>
              <a:rPr lang="ko-KR" altLang="en-US" sz="1050" dirty="0" smtClean="0"/>
              <a:t>결제방법선택</a:t>
            </a:r>
            <a:endParaRPr lang="ko-KR" altLang="en-US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131840" y="3645024"/>
            <a:ext cx="4176464" cy="292608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결제금액 </a:t>
            </a:r>
            <a:r>
              <a:rPr lang="en-US" altLang="ko-KR" sz="800" b="1" dirty="0"/>
              <a:t>: 22,000</a:t>
            </a:r>
            <a:r>
              <a:rPr lang="ko-KR" altLang="en-US" sz="800" b="1" dirty="0"/>
              <a:t>원</a:t>
            </a:r>
            <a:r>
              <a:rPr lang="en-US" altLang="ko-KR" sz="800" b="1" dirty="0"/>
              <a:t>(</a:t>
            </a:r>
            <a:r>
              <a:rPr lang="ko-KR" altLang="en-US" sz="800" b="1" dirty="0"/>
              <a:t>부가세</a:t>
            </a:r>
            <a:r>
              <a:rPr lang="en-US" altLang="ko-KR" sz="800" b="1" dirty="0"/>
              <a:t>10% </a:t>
            </a:r>
            <a:r>
              <a:rPr lang="ko-KR" altLang="en-US" sz="800" b="1" dirty="0"/>
              <a:t>포함</a:t>
            </a:r>
            <a:r>
              <a:rPr lang="en-US" altLang="ko-KR" sz="800" b="1" dirty="0"/>
              <a:t>) → </a:t>
            </a:r>
            <a:r>
              <a:rPr lang="ko-KR" altLang="en-US" sz="800" b="1" dirty="0"/>
              <a:t>충전캐시 </a:t>
            </a:r>
            <a:r>
              <a:rPr lang="en-US" altLang="ko-KR" sz="800" b="1" dirty="0" smtClean="0"/>
              <a:t>20,000</a:t>
            </a:r>
            <a:r>
              <a:rPr lang="ko-KR" altLang="en-US" sz="800" b="1" dirty="0" smtClean="0"/>
              <a:t>원</a:t>
            </a:r>
            <a:r>
              <a:rPr lang="en-US" altLang="ko-KR" sz="800" b="1" dirty="0" smtClean="0"/>
              <a:t> </a:t>
            </a:r>
            <a:r>
              <a:rPr lang="en-US" altLang="ko-KR" sz="800" b="1" dirty="0"/>
              <a:t>+ </a:t>
            </a:r>
            <a:r>
              <a:rPr lang="ko-KR" altLang="en-US" sz="800" b="1" dirty="0" err="1" smtClean="0"/>
              <a:t>마일리지</a:t>
            </a:r>
            <a:r>
              <a:rPr lang="ko-KR" altLang="en-US" sz="800" b="1" dirty="0" smtClean="0"/>
              <a:t> </a:t>
            </a:r>
            <a:r>
              <a:rPr lang="en-US" altLang="ko-KR" sz="800" b="1" dirty="0"/>
              <a:t>600M</a:t>
            </a:r>
            <a:endParaRPr lang="ko-KR" altLang="en-US" sz="1600" b="1" dirty="0"/>
          </a:p>
        </p:txBody>
      </p:sp>
      <p:grpSp>
        <p:nvGrpSpPr>
          <p:cNvPr id="70" name="그룹 69"/>
          <p:cNvGrpSpPr/>
          <p:nvPr/>
        </p:nvGrpSpPr>
        <p:grpSpPr>
          <a:xfrm>
            <a:off x="3059832" y="4293096"/>
            <a:ext cx="4392488" cy="1728192"/>
            <a:chOff x="3023828" y="4293096"/>
            <a:chExt cx="4392488" cy="2088232"/>
          </a:xfrm>
        </p:grpSpPr>
        <p:sp>
          <p:nvSpPr>
            <p:cNvPr id="56" name="직사각형 55"/>
            <p:cNvSpPr/>
            <p:nvPr/>
          </p:nvSpPr>
          <p:spPr>
            <a:xfrm>
              <a:off x="3023828" y="4293096"/>
              <a:ext cx="4392488" cy="2088232"/>
            </a:xfrm>
            <a:prstGeom prst="rect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3131840" y="4941168"/>
              <a:ext cx="41404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3131840" y="5661248"/>
              <a:ext cx="41404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059832" y="4496357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휴대폰 </a:t>
              </a: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</a:rPr>
                <a:t>· 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일반전화</a:t>
              </a:r>
              <a:endParaRPr lang="ko-KR" altLang="en-US" sz="36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59832" y="515719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카드결제 </a:t>
              </a: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</a:rPr>
                <a:t>· 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계좌이체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059832" y="587727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>
                  <a:solidFill>
                    <a:schemeClr val="bg1">
                      <a:lumMod val="65000"/>
                    </a:schemeClr>
                  </a:solidFill>
                </a:rPr>
                <a:t>마일리지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5796136" y="4490286"/>
              <a:ext cx="1008112" cy="23485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/>
                <a:t>폰빌</a:t>
              </a:r>
              <a:r>
                <a:rPr lang="ko-KR" altLang="en-US" sz="900" b="1" dirty="0" smtClean="0"/>
                <a:t> 받는 전화</a:t>
              </a:r>
              <a:endParaRPr lang="ko-KR" altLang="en-US" b="1" dirty="0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4716016" y="4490286"/>
              <a:ext cx="1008112" cy="23485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휴대폰</a:t>
              </a:r>
              <a:endParaRPr lang="ko-KR" altLang="en-US" sz="1600" b="1" dirty="0"/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5796136" y="5013176"/>
              <a:ext cx="1008112" cy="234858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해외신용카드</a:t>
              </a:r>
              <a:endParaRPr lang="ko-KR" altLang="en-US" b="1" dirty="0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716016" y="5013176"/>
              <a:ext cx="1008112" cy="23485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신용카드결제</a:t>
              </a:r>
              <a:endParaRPr lang="ko-KR" altLang="en-US" sz="1600" b="1" dirty="0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5796136" y="5348286"/>
              <a:ext cx="1008112" cy="23485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무통장입금</a:t>
              </a:r>
              <a:endParaRPr lang="ko-KR" altLang="en-US" b="1" dirty="0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4716016" y="5348286"/>
              <a:ext cx="1008112" cy="23485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계좌이체</a:t>
              </a:r>
              <a:endParaRPr lang="ko-KR" altLang="en-US" sz="1600" b="1" dirty="0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4716016" y="5877272"/>
              <a:ext cx="1008112" cy="23485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/>
                <a:t>마일리지</a:t>
              </a:r>
              <a:endParaRPr lang="ko-KR" altLang="en-US" sz="1600" b="1" dirty="0"/>
            </a:p>
          </p:txBody>
        </p:sp>
      </p:grpSp>
      <p:sp>
        <p:nvSpPr>
          <p:cNvPr id="71" name="직사각형 70"/>
          <p:cNvSpPr/>
          <p:nvPr/>
        </p:nvSpPr>
        <p:spPr>
          <a:xfrm>
            <a:off x="3059832" y="6093296"/>
            <a:ext cx="439248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* 캐시 충전 시 결제금액의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VAT(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부가세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) 10%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가 별도로 청구 됩니다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결제가 모두 완료되기 전에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결제창을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닫으시면 오류로 결제가 완료되지 않을 수 있습니다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충전 캐시는 모두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소진될때까지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자유롭게 이용하실 수 있습니다</a:t>
            </a:r>
            <a:r>
              <a:rPr lang="en-US" altLang="ko-KR" sz="7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적립된 캐시 또는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마일리지는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별도로 지정된 사용기간이 없습니다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63388" y="291283"/>
            <a:ext cx="44926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확인 완료 클릭 </a:t>
            </a:r>
            <a:r>
              <a:rPr lang="en-US" altLang="ko-KR" dirty="0" smtClean="0"/>
              <a:t>- </a:t>
            </a:r>
            <a:r>
              <a:rPr lang="ko-KR" altLang="en-US" sz="1400" b="1" dirty="0" smtClean="0"/>
              <a:t>상세</a:t>
            </a:r>
            <a:endParaRPr lang="ko-KR" altLang="en-US" b="1" dirty="0"/>
          </a:p>
        </p:txBody>
      </p:sp>
      <p:sp>
        <p:nvSpPr>
          <p:cNvPr id="73" name="타원 72"/>
          <p:cNvSpPr/>
          <p:nvPr/>
        </p:nvSpPr>
        <p:spPr>
          <a:xfrm>
            <a:off x="251520" y="260648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순서도: 지연 73"/>
          <p:cNvSpPr/>
          <p:nvPr/>
        </p:nvSpPr>
        <p:spPr>
          <a:xfrm>
            <a:off x="4427984" y="4460837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1</a:t>
            </a:r>
            <a:endParaRPr lang="ko-KR" altLang="en-US" b="1" dirty="0"/>
          </a:p>
        </p:txBody>
      </p:sp>
      <p:sp>
        <p:nvSpPr>
          <p:cNvPr id="75" name="순서도: 지연 74"/>
          <p:cNvSpPr/>
          <p:nvPr/>
        </p:nvSpPr>
        <p:spPr>
          <a:xfrm>
            <a:off x="6948264" y="4456288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b="1" dirty="0"/>
          </a:p>
        </p:txBody>
      </p:sp>
      <p:sp>
        <p:nvSpPr>
          <p:cNvPr id="76" name="순서도: 지연 75"/>
          <p:cNvSpPr/>
          <p:nvPr/>
        </p:nvSpPr>
        <p:spPr>
          <a:xfrm>
            <a:off x="4427984" y="4869192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3</a:t>
            </a:r>
            <a:endParaRPr lang="ko-KR" altLang="en-US" b="1" dirty="0"/>
          </a:p>
        </p:txBody>
      </p:sp>
      <p:sp>
        <p:nvSpPr>
          <p:cNvPr id="77" name="순서도: 지연 76"/>
          <p:cNvSpPr/>
          <p:nvPr/>
        </p:nvSpPr>
        <p:spPr>
          <a:xfrm>
            <a:off x="6948264" y="4880798"/>
            <a:ext cx="234312" cy="181736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b="1" dirty="0"/>
          </a:p>
        </p:txBody>
      </p:sp>
      <p:sp>
        <p:nvSpPr>
          <p:cNvPr id="78" name="순서도: 지연 77"/>
          <p:cNvSpPr/>
          <p:nvPr/>
        </p:nvSpPr>
        <p:spPr>
          <a:xfrm>
            <a:off x="4418840" y="5166333"/>
            <a:ext cx="234312" cy="181736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5</a:t>
            </a:r>
            <a:endParaRPr lang="ko-KR" altLang="en-US" b="1" dirty="0"/>
          </a:p>
        </p:txBody>
      </p:sp>
      <p:sp>
        <p:nvSpPr>
          <p:cNvPr id="79" name="순서도: 지연 78"/>
          <p:cNvSpPr/>
          <p:nvPr/>
        </p:nvSpPr>
        <p:spPr>
          <a:xfrm>
            <a:off x="6948264" y="5178986"/>
            <a:ext cx="234312" cy="181736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b="1" dirty="0"/>
          </a:p>
        </p:txBody>
      </p:sp>
      <p:sp>
        <p:nvSpPr>
          <p:cNvPr id="80" name="순서도: 지연 79"/>
          <p:cNvSpPr/>
          <p:nvPr/>
        </p:nvSpPr>
        <p:spPr>
          <a:xfrm>
            <a:off x="4423032" y="5616767"/>
            <a:ext cx="234312" cy="181736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7</a:t>
            </a:r>
            <a:endParaRPr lang="ko-KR" altLang="en-US" b="1" dirty="0"/>
          </a:p>
        </p:txBody>
      </p:sp>
      <p:grpSp>
        <p:nvGrpSpPr>
          <p:cNvPr id="81" name="그룹 80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82" name="TextBox 81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3-3</a:t>
              </a:r>
              <a:endParaRPr lang="ko-KR" alt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11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378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8" y="198337"/>
            <a:ext cx="8245358" cy="142380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30528" y="3212976"/>
            <a:ext cx="6840760" cy="504056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958761"/>
              </p:ext>
            </p:extLst>
          </p:nvPr>
        </p:nvGraphicFramePr>
        <p:xfrm>
          <a:off x="1346552" y="32741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상호명 및 회사주소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203968"/>
              </p:ext>
            </p:extLst>
          </p:nvPr>
        </p:nvGraphicFramePr>
        <p:xfrm>
          <a:off x="1331640" y="2708920"/>
          <a:ext cx="75608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회사소개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메가밀리언구입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파워볼구입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개인보호정책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이용약관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Q&amp;A</a:t>
                      </a:r>
                      <a:endParaRPr lang="ko-KR" altLang="en-US" sz="8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65728" y="3789040"/>
            <a:ext cx="6644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은 미국복권 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</a:rPr>
              <a:t>구매대행 사이트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이며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19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세 미만 청소년은 이용하실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과도한 구매는 올바른 선택이 될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25485" y="1844824"/>
            <a:ext cx="5256584" cy="792088"/>
            <a:chOff x="2699792" y="3861048"/>
            <a:chExt cx="5256584" cy="792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861048"/>
              <a:ext cx="955535" cy="7920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4831" y="3861048"/>
              <a:ext cx="919217" cy="73270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3" y="3861048"/>
              <a:ext cx="879251" cy="73270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3861048"/>
              <a:ext cx="1080120" cy="74675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24" name="TextBox 23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3-4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11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72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57299"/>
            <a:ext cx="7706856" cy="447494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1640" y="1315225"/>
            <a:ext cx="80986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결제하</a:t>
            </a:r>
            <a:r>
              <a:rPr lang="ko-KR" altLang="en-US" sz="1100" b="1" dirty="0"/>
              <a:t>기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1458734" y="1667413"/>
            <a:ext cx="609908" cy="144016"/>
          </a:xfrm>
          <a:prstGeom prst="rect">
            <a:avLst/>
          </a:prstGeom>
          <a:solidFill>
            <a:srgbClr val="447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56818" y="1649901"/>
            <a:ext cx="917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85000"/>
                  </a:schemeClr>
                </a:solidFill>
              </a:rPr>
              <a:t>결제하기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29080" y="1339624"/>
            <a:ext cx="1030552" cy="3419808"/>
            <a:chOff x="229080" y="1305336"/>
            <a:chExt cx="1030552" cy="3419808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29080" y="1305336"/>
              <a:ext cx="984628" cy="3419808"/>
            </a:xfrm>
            <a:prstGeom prst="roundRect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noFill/>
                </a:ln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81364" y="1382068"/>
              <a:ext cx="881876" cy="216403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닉네임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1364" y="1845404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____________ </a:t>
              </a:r>
              <a:r>
                <a:rPr lang="ko-KR" altLang="en-US" sz="800" b="1" dirty="0" err="1" smtClean="0">
                  <a:solidFill>
                    <a:srgbClr val="C00000"/>
                  </a:solidFill>
                </a:rPr>
                <a:t>캐</a:t>
              </a:r>
              <a:r>
                <a:rPr lang="ko-KR" altLang="en-US" sz="800" b="1" dirty="0" err="1">
                  <a:solidFill>
                    <a:srgbClr val="C00000"/>
                  </a:solidFill>
                </a:rPr>
                <a:t>쉬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1520" y="1719096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내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보유캐쉬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1364" y="2187156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 </a:t>
              </a:r>
              <a:r>
                <a:rPr lang="ko-KR" altLang="en-US" sz="600" b="1" dirty="0" err="1" smtClean="0">
                  <a:solidFill>
                    <a:schemeClr val="accent5">
                      <a:lumMod val="75000"/>
                    </a:schemeClr>
                  </a:solidFill>
                </a:rPr>
                <a:t>마일리</a:t>
              </a:r>
              <a:r>
                <a:rPr lang="ko-KR" altLang="en-US" sz="600" b="1" dirty="0" err="1">
                  <a:solidFill>
                    <a:schemeClr val="accent5">
                      <a:lumMod val="75000"/>
                    </a:schemeClr>
                  </a:solidFill>
                </a:rPr>
                <a:t>지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1520" y="2060848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잔여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마일리지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0544" y="2488740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구매 내역</a:t>
              </a:r>
              <a:endParaRPr lang="ko-KR" altLang="en-US" sz="1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67128" y="278393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복권 당첨 확인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63712" y="338552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tx2">
                      <a:lumMod val="75000"/>
                    </a:schemeClr>
                  </a:solidFill>
                </a:rPr>
                <a:t>캐쉬</a:t>
              </a:r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 출금 신청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7616" y="369184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쪽지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3712" y="39844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정보 수정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81364" y="4286457"/>
              <a:ext cx="881876" cy="35122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지금바로충전</a:t>
              </a:r>
              <a:endParaRPr lang="ko-KR" alt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3712" y="30811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복권 받기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862096" y="1338308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1. </a:t>
            </a:r>
            <a:r>
              <a:rPr lang="ko-KR" altLang="en-US" sz="1050" dirty="0" smtClean="0"/>
              <a:t>결제금액선</a:t>
            </a:r>
            <a:r>
              <a:rPr lang="ko-KR" altLang="en-US" sz="1050" dirty="0"/>
              <a:t>택</a:t>
            </a:r>
            <a:endParaRPr lang="ko-KR" altLang="en-US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084660"/>
              </p:ext>
            </p:extLst>
          </p:nvPr>
        </p:nvGraphicFramePr>
        <p:xfrm>
          <a:off x="3059832" y="1674715"/>
          <a:ext cx="4373712" cy="1917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3221584"/>
              </a:tblGrid>
              <a:tr h="23812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결제금액</a:t>
                      </a:r>
                      <a:endParaRPr lang="ko-KR" altLang="en-US" sz="9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+ 300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+ 600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</a:t>
                      </a:r>
                      <a:r>
                        <a:rPr lang="en-US" altLang="ko-KR" sz="8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900 </a:t>
                      </a:r>
                      <a:r>
                        <a:rPr lang="ko-KR" altLang="en-US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50,000 </a:t>
                      </a:r>
                      <a:r>
                        <a:rPr lang="ko-KR" altLang="en-US" sz="9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+ 1,500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u="non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</a:t>
                      </a:r>
                      <a:r>
                        <a:rPr lang="en-US" altLang="ko-KR" sz="800" u="sng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5,000</a:t>
                      </a:r>
                      <a:r>
                        <a:rPr lang="en-US" altLang="ko-KR" sz="800" u="none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2862096" y="4051943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</a:t>
            </a:r>
            <a:r>
              <a:rPr lang="en-US" altLang="ko-KR" sz="1050" dirty="0" smtClean="0"/>
              <a:t>. </a:t>
            </a:r>
            <a:r>
              <a:rPr lang="ko-KR" altLang="en-US" sz="1050" dirty="0" smtClean="0"/>
              <a:t>결제방법선택</a:t>
            </a:r>
            <a:endParaRPr lang="ko-KR" altLang="en-US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131840" y="3645024"/>
            <a:ext cx="4176464" cy="292608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결제금액 </a:t>
            </a:r>
            <a:r>
              <a:rPr lang="en-US" altLang="ko-KR" sz="800" b="1" dirty="0"/>
              <a:t>: 22,000</a:t>
            </a:r>
            <a:r>
              <a:rPr lang="ko-KR" altLang="en-US" sz="800" b="1" dirty="0"/>
              <a:t>원</a:t>
            </a:r>
            <a:r>
              <a:rPr lang="en-US" altLang="ko-KR" sz="800" b="1" dirty="0"/>
              <a:t>(</a:t>
            </a:r>
            <a:r>
              <a:rPr lang="ko-KR" altLang="en-US" sz="800" b="1" dirty="0"/>
              <a:t>부가세</a:t>
            </a:r>
            <a:r>
              <a:rPr lang="en-US" altLang="ko-KR" sz="800" b="1" dirty="0"/>
              <a:t>10% </a:t>
            </a:r>
            <a:r>
              <a:rPr lang="ko-KR" altLang="en-US" sz="800" b="1" dirty="0"/>
              <a:t>포함</a:t>
            </a:r>
            <a:r>
              <a:rPr lang="en-US" altLang="ko-KR" sz="800" b="1" dirty="0"/>
              <a:t>) → </a:t>
            </a:r>
            <a:r>
              <a:rPr lang="ko-KR" altLang="en-US" sz="800" b="1" dirty="0"/>
              <a:t>충전캐시 </a:t>
            </a:r>
            <a:r>
              <a:rPr lang="en-US" altLang="ko-KR" sz="800" b="1" dirty="0" smtClean="0"/>
              <a:t>20,000</a:t>
            </a:r>
            <a:r>
              <a:rPr lang="ko-KR" altLang="en-US" sz="800" b="1" dirty="0" smtClean="0"/>
              <a:t>원</a:t>
            </a:r>
            <a:r>
              <a:rPr lang="en-US" altLang="ko-KR" sz="800" b="1" dirty="0" smtClean="0"/>
              <a:t> </a:t>
            </a:r>
            <a:r>
              <a:rPr lang="en-US" altLang="ko-KR" sz="800" b="1" dirty="0"/>
              <a:t>+ </a:t>
            </a:r>
            <a:r>
              <a:rPr lang="ko-KR" altLang="en-US" sz="800" b="1" dirty="0" err="1" smtClean="0"/>
              <a:t>마일리지</a:t>
            </a:r>
            <a:r>
              <a:rPr lang="ko-KR" altLang="en-US" sz="800" b="1" dirty="0" smtClean="0"/>
              <a:t> </a:t>
            </a:r>
            <a:r>
              <a:rPr lang="en-US" altLang="ko-KR" sz="800" b="1" dirty="0"/>
              <a:t>600M</a:t>
            </a:r>
            <a:endParaRPr lang="ko-KR" altLang="en-US" sz="1600" b="1" dirty="0"/>
          </a:p>
        </p:txBody>
      </p:sp>
      <p:grpSp>
        <p:nvGrpSpPr>
          <p:cNvPr id="70" name="그룹 69"/>
          <p:cNvGrpSpPr/>
          <p:nvPr/>
        </p:nvGrpSpPr>
        <p:grpSpPr>
          <a:xfrm>
            <a:off x="3059832" y="4293096"/>
            <a:ext cx="4392488" cy="1728192"/>
            <a:chOff x="3023828" y="4293096"/>
            <a:chExt cx="4392488" cy="2088232"/>
          </a:xfrm>
        </p:grpSpPr>
        <p:sp>
          <p:nvSpPr>
            <p:cNvPr id="56" name="직사각형 55"/>
            <p:cNvSpPr/>
            <p:nvPr/>
          </p:nvSpPr>
          <p:spPr>
            <a:xfrm>
              <a:off x="3023828" y="4293096"/>
              <a:ext cx="4392488" cy="2088232"/>
            </a:xfrm>
            <a:prstGeom prst="rect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3131840" y="4941168"/>
              <a:ext cx="41404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3131840" y="5661248"/>
              <a:ext cx="41404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059832" y="4496357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휴대폰 </a:t>
              </a: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</a:rPr>
                <a:t>· 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일반전화</a:t>
              </a:r>
              <a:endParaRPr lang="ko-KR" altLang="en-US" sz="36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59832" y="515719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카드결제 </a:t>
              </a: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</a:rPr>
                <a:t>· 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계좌이체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059832" y="587727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>
                  <a:solidFill>
                    <a:schemeClr val="bg1">
                      <a:lumMod val="65000"/>
                    </a:schemeClr>
                  </a:solidFill>
                </a:rPr>
                <a:t>마일리지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5796136" y="4490286"/>
              <a:ext cx="1008112" cy="23485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/>
                <a:t>폰빌</a:t>
              </a:r>
              <a:r>
                <a:rPr lang="ko-KR" altLang="en-US" sz="900" b="1" dirty="0" smtClean="0"/>
                <a:t> 받는 전화</a:t>
              </a:r>
              <a:endParaRPr lang="ko-KR" altLang="en-US" b="1" dirty="0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4716016" y="4490286"/>
              <a:ext cx="1008112" cy="23485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휴대폰</a:t>
              </a:r>
              <a:endParaRPr lang="ko-KR" altLang="en-US" sz="1600" b="1" dirty="0"/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5796136" y="5013176"/>
              <a:ext cx="1008112" cy="234858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해외신용카드</a:t>
              </a:r>
              <a:endParaRPr lang="ko-KR" altLang="en-US" b="1" dirty="0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716016" y="5013176"/>
              <a:ext cx="1008112" cy="23485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신용카드결제</a:t>
              </a:r>
              <a:endParaRPr lang="ko-KR" altLang="en-US" sz="1600" b="1" dirty="0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5796136" y="5348286"/>
              <a:ext cx="1008112" cy="23485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무통장입금</a:t>
              </a:r>
              <a:endParaRPr lang="ko-KR" altLang="en-US" b="1" dirty="0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4716016" y="5348286"/>
              <a:ext cx="1008112" cy="23485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계좌이체</a:t>
              </a:r>
              <a:endParaRPr lang="ko-KR" altLang="en-US" sz="1600" b="1" dirty="0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4716016" y="5877272"/>
              <a:ext cx="1008112" cy="23485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/>
                <a:t>마일리지</a:t>
              </a:r>
              <a:endParaRPr lang="ko-KR" altLang="en-US" sz="1600" b="1" dirty="0"/>
            </a:p>
          </p:txBody>
        </p:sp>
      </p:grpSp>
      <p:sp>
        <p:nvSpPr>
          <p:cNvPr id="71" name="직사각형 70"/>
          <p:cNvSpPr/>
          <p:nvPr/>
        </p:nvSpPr>
        <p:spPr>
          <a:xfrm>
            <a:off x="3059832" y="6093296"/>
            <a:ext cx="439248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* 캐시 충전 시 결제금액의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VAT(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부가세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) 10%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가 별도로 청구 됩니다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결제가 모두 완료되기 전에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결제창을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닫으시면 오류로 결제가 완료되지 않을 수 있습니다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충전 캐시는 모두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소진될때까지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자유롭게 이용하실 수 있습니다</a:t>
            </a:r>
            <a:r>
              <a:rPr lang="en-US" altLang="ko-KR" sz="7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적립된 캐시 또는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마일리지는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별도로 지정된 사용기간이 없습니다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63388" y="291283"/>
            <a:ext cx="56808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확인 완료 클릭 </a:t>
            </a:r>
            <a:r>
              <a:rPr lang="en-US" altLang="ko-KR" dirty="0" smtClean="0"/>
              <a:t>– </a:t>
            </a:r>
            <a:r>
              <a:rPr lang="ko-KR" altLang="en-US" sz="1400" b="1" dirty="0" smtClean="0"/>
              <a:t>상세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휴대</a:t>
            </a:r>
            <a:r>
              <a:rPr lang="ko-KR" altLang="en-US" sz="1400" b="1" dirty="0"/>
              <a:t>폰</a:t>
            </a:r>
            <a:r>
              <a:rPr lang="ko-KR" altLang="en-US" sz="1400" b="1" dirty="0" smtClean="0"/>
              <a:t>결제</a:t>
            </a:r>
            <a:r>
              <a:rPr lang="en-US" altLang="ko-KR" sz="1400" b="1" dirty="0" smtClean="0"/>
              <a:t>]</a:t>
            </a:r>
            <a:endParaRPr lang="ko-KR" altLang="en-US" b="1" dirty="0"/>
          </a:p>
        </p:txBody>
      </p:sp>
      <p:sp>
        <p:nvSpPr>
          <p:cNvPr id="73" name="타원 72"/>
          <p:cNvSpPr/>
          <p:nvPr/>
        </p:nvSpPr>
        <p:spPr>
          <a:xfrm>
            <a:off x="251520" y="260648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순서도: 지연 73"/>
          <p:cNvSpPr/>
          <p:nvPr/>
        </p:nvSpPr>
        <p:spPr>
          <a:xfrm>
            <a:off x="4932040" y="398295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1</a:t>
            </a:r>
            <a:endParaRPr lang="ko-KR" altLang="en-US" b="1" dirty="0"/>
          </a:p>
        </p:txBody>
      </p:sp>
      <p:grpSp>
        <p:nvGrpSpPr>
          <p:cNvPr id="53" name="그룹 52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54" name="TextBox 53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3-5</a:t>
              </a:r>
              <a:endParaRPr lang="ko-KR" alt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12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9698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8" y="198337"/>
            <a:ext cx="8245358" cy="142380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30528" y="3212976"/>
            <a:ext cx="6840760" cy="504056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958761"/>
              </p:ext>
            </p:extLst>
          </p:nvPr>
        </p:nvGraphicFramePr>
        <p:xfrm>
          <a:off x="1346552" y="32741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상호명 및 회사주소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203968"/>
              </p:ext>
            </p:extLst>
          </p:nvPr>
        </p:nvGraphicFramePr>
        <p:xfrm>
          <a:off x="1331640" y="2708920"/>
          <a:ext cx="75608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회사소개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메가밀리언구입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파워볼구입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개인보호정책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이용약관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Q&amp;A</a:t>
                      </a:r>
                      <a:endParaRPr lang="ko-KR" altLang="en-US" sz="8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65728" y="3789040"/>
            <a:ext cx="6644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은 미국복권 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</a:rPr>
              <a:t>구매대행 사이트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이며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19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세 미만 청소년은 이용하실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과도한 구매는 올바른 선택이 될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25485" y="1844824"/>
            <a:ext cx="5256584" cy="792088"/>
            <a:chOff x="2699792" y="3861048"/>
            <a:chExt cx="5256584" cy="792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861048"/>
              <a:ext cx="955535" cy="7920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4831" y="3861048"/>
              <a:ext cx="919217" cy="73270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3" y="3861048"/>
              <a:ext cx="879251" cy="73270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3861048"/>
              <a:ext cx="1080120" cy="74675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24" name="TextBox 23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3-6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13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72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57299"/>
            <a:ext cx="7706856" cy="447494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1640" y="1315225"/>
            <a:ext cx="80986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결제하</a:t>
            </a:r>
            <a:r>
              <a:rPr lang="ko-KR" altLang="en-US" sz="1100" b="1" dirty="0"/>
              <a:t>기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1458734" y="1667413"/>
            <a:ext cx="609908" cy="144016"/>
          </a:xfrm>
          <a:prstGeom prst="rect">
            <a:avLst/>
          </a:prstGeom>
          <a:solidFill>
            <a:srgbClr val="447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56818" y="1649901"/>
            <a:ext cx="917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85000"/>
                  </a:schemeClr>
                </a:solidFill>
              </a:rPr>
              <a:t>결제하기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29080" y="1339624"/>
            <a:ext cx="1030552" cy="3419808"/>
            <a:chOff x="229080" y="1305336"/>
            <a:chExt cx="1030552" cy="3419808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29080" y="1305336"/>
              <a:ext cx="984628" cy="3419808"/>
            </a:xfrm>
            <a:prstGeom prst="roundRect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noFill/>
                </a:ln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81364" y="1382068"/>
              <a:ext cx="881876" cy="216403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닉네임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1364" y="1845404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____________ </a:t>
              </a:r>
              <a:r>
                <a:rPr lang="ko-KR" altLang="en-US" sz="800" b="1" dirty="0" err="1" smtClean="0">
                  <a:solidFill>
                    <a:srgbClr val="C00000"/>
                  </a:solidFill>
                </a:rPr>
                <a:t>캐</a:t>
              </a:r>
              <a:r>
                <a:rPr lang="ko-KR" altLang="en-US" sz="800" b="1" dirty="0" err="1">
                  <a:solidFill>
                    <a:srgbClr val="C00000"/>
                  </a:solidFill>
                </a:rPr>
                <a:t>쉬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1520" y="1719096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내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보유캐쉬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1364" y="2187156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 </a:t>
              </a:r>
              <a:r>
                <a:rPr lang="ko-KR" altLang="en-US" sz="600" b="1" dirty="0" err="1" smtClean="0">
                  <a:solidFill>
                    <a:schemeClr val="accent5">
                      <a:lumMod val="75000"/>
                    </a:schemeClr>
                  </a:solidFill>
                </a:rPr>
                <a:t>마일리</a:t>
              </a:r>
              <a:r>
                <a:rPr lang="ko-KR" altLang="en-US" sz="600" b="1" dirty="0" err="1">
                  <a:solidFill>
                    <a:schemeClr val="accent5">
                      <a:lumMod val="75000"/>
                    </a:schemeClr>
                  </a:solidFill>
                </a:rPr>
                <a:t>지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1520" y="2060848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잔여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마일리지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0544" y="2488740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구매 내역</a:t>
              </a:r>
              <a:endParaRPr lang="ko-KR" altLang="en-US" sz="1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67128" y="278393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복권 당첨 확인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63712" y="338552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tx2">
                      <a:lumMod val="75000"/>
                    </a:schemeClr>
                  </a:solidFill>
                </a:rPr>
                <a:t>캐쉬</a:t>
              </a:r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 출금 신청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7616" y="369184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쪽지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3712" y="39844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정보 수정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81364" y="4286457"/>
              <a:ext cx="881876" cy="35122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지금바로충전</a:t>
              </a:r>
              <a:endParaRPr lang="ko-KR" alt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3712" y="30811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복권 받기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862096" y="1338308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1. </a:t>
            </a:r>
            <a:r>
              <a:rPr lang="ko-KR" altLang="en-US" sz="1050" dirty="0" smtClean="0"/>
              <a:t>결제금액선</a:t>
            </a:r>
            <a:r>
              <a:rPr lang="ko-KR" altLang="en-US" sz="1050" dirty="0"/>
              <a:t>택</a:t>
            </a:r>
            <a:endParaRPr lang="ko-KR" altLang="en-US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439780"/>
              </p:ext>
            </p:extLst>
          </p:nvPr>
        </p:nvGraphicFramePr>
        <p:xfrm>
          <a:off x="3059832" y="1674715"/>
          <a:ext cx="4373712" cy="1917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3221584"/>
              </a:tblGrid>
              <a:tr h="23812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결제금액</a:t>
                      </a:r>
                      <a:endParaRPr lang="ko-KR" altLang="en-US" sz="9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+ 300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+ 600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</a:t>
                      </a:r>
                      <a:r>
                        <a:rPr lang="en-US" altLang="ko-KR" sz="8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900 </a:t>
                      </a:r>
                      <a:r>
                        <a:rPr lang="ko-KR" altLang="en-US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50,000 </a:t>
                      </a:r>
                      <a:r>
                        <a:rPr lang="ko-KR" altLang="en-US" sz="9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+ 1,500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u="non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</a:t>
                      </a:r>
                      <a:r>
                        <a:rPr lang="en-US" altLang="ko-KR" sz="800" u="sng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5,000</a:t>
                      </a:r>
                      <a:r>
                        <a:rPr lang="en-US" altLang="ko-KR" sz="800" u="none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2862096" y="4051943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</a:t>
            </a:r>
            <a:r>
              <a:rPr lang="en-US" altLang="ko-KR" sz="1050" dirty="0" smtClean="0"/>
              <a:t>. </a:t>
            </a:r>
            <a:r>
              <a:rPr lang="ko-KR" altLang="en-US" sz="1050" dirty="0" smtClean="0"/>
              <a:t>결제방법선택</a:t>
            </a:r>
            <a:endParaRPr lang="ko-KR" altLang="en-US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131840" y="3645024"/>
            <a:ext cx="4176464" cy="292608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결제금액 </a:t>
            </a:r>
            <a:r>
              <a:rPr lang="en-US" altLang="ko-KR" sz="800" b="1" dirty="0"/>
              <a:t>: 22,000</a:t>
            </a:r>
            <a:r>
              <a:rPr lang="ko-KR" altLang="en-US" sz="800" b="1" dirty="0"/>
              <a:t>원</a:t>
            </a:r>
            <a:r>
              <a:rPr lang="en-US" altLang="ko-KR" sz="800" b="1" dirty="0"/>
              <a:t>(</a:t>
            </a:r>
            <a:r>
              <a:rPr lang="ko-KR" altLang="en-US" sz="800" b="1" dirty="0"/>
              <a:t>부가세</a:t>
            </a:r>
            <a:r>
              <a:rPr lang="en-US" altLang="ko-KR" sz="800" b="1" dirty="0"/>
              <a:t>10% </a:t>
            </a:r>
            <a:r>
              <a:rPr lang="ko-KR" altLang="en-US" sz="800" b="1" dirty="0"/>
              <a:t>포함</a:t>
            </a:r>
            <a:r>
              <a:rPr lang="en-US" altLang="ko-KR" sz="800" b="1" dirty="0"/>
              <a:t>) → </a:t>
            </a:r>
            <a:r>
              <a:rPr lang="ko-KR" altLang="en-US" sz="800" b="1" dirty="0"/>
              <a:t>충전캐시 </a:t>
            </a:r>
            <a:r>
              <a:rPr lang="en-US" altLang="ko-KR" sz="800" b="1" dirty="0" smtClean="0"/>
              <a:t>20,000</a:t>
            </a:r>
            <a:r>
              <a:rPr lang="ko-KR" altLang="en-US" sz="800" b="1" dirty="0" smtClean="0"/>
              <a:t>원</a:t>
            </a:r>
            <a:r>
              <a:rPr lang="en-US" altLang="ko-KR" sz="800" b="1" dirty="0" smtClean="0"/>
              <a:t> </a:t>
            </a:r>
            <a:r>
              <a:rPr lang="en-US" altLang="ko-KR" sz="800" b="1" dirty="0"/>
              <a:t>+ </a:t>
            </a:r>
            <a:r>
              <a:rPr lang="ko-KR" altLang="en-US" sz="800" b="1" dirty="0" err="1" smtClean="0"/>
              <a:t>마일리지</a:t>
            </a:r>
            <a:r>
              <a:rPr lang="ko-KR" altLang="en-US" sz="800" b="1" dirty="0" smtClean="0"/>
              <a:t> </a:t>
            </a:r>
            <a:r>
              <a:rPr lang="en-US" altLang="ko-KR" sz="800" b="1" dirty="0"/>
              <a:t>600M</a:t>
            </a:r>
            <a:endParaRPr lang="ko-KR" altLang="en-US" sz="1600" b="1" dirty="0"/>
          </a:p>
        </p:txBody>
      </p:sp>
      <p:grpSp>
        <p:nvGrpSpPr>
          <p:cNvPr id="70" name="그룹 69"/>
          <p:cNvGrpSpPr/>
          <p:nvPr/>
        </p:nvGrpSpPr>
        <p:grpSpPr>
          <a:xfrm>
            <a:off x="3059832" y="4293096"/>
            <a:ext cx="4392488" cy="1728192"/>
            <a:chOff x="3023828" y="4293096"/>
            <a:chExt cx="4392488" cy="2088232"/>
          </a:xfrm>
        </p:grpSpPr>
        <p:sp>
          <p:nvSpPr>
            <p:cNvPr id="56" name="직사각형 55"/>
            <p:cNvSpPr/>
            <p:nvPr/>
          </p:nvSpPr>
          <p:spPr>
            <a:xfrm>
              <a:off x="3023828" y="4293096"/>
              <a:ext cx="4392488" cy="2088232"/>
            </a:xfrm>
            <a:prstGeom prst="rect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3131840" y="4941168"/>
              <a:ext cx="41404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3131840" y="5661248"/>
              <a:ext cx="41404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059832" y="4496357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휴대폰 </a:t>
              </a: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</a:rPr>
                <a:t>· 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일반전화</a:t>
              </a:r>
              <a:endParaRPr lang="ko-KR" altLang="en-US" sz="36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59832" y="515719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카드결제 </a:t>
              </a: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</a:rPr>
                <a:t>· 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계좌이체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059832" y="587727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>
                  <a:solidFill>
                    <a:schemeClr val="bg1">
                      <a:lumMod val="65000"/>
                    </a:schemeClr>
                  </a:solidFill>
                </a:rPr>
                <a:t>마일리지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5796136" y="4490286"/>
              <a:ext cx="1008112" cy="23485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/>
                <a:t>폰빌</a:t>
              </a:r>
              <a:r>
                <a:rPr lang="ko-KR" altLang="en-US" sz="900" b="1" dirty="0" smtClean="0"/>
                <a:t> 받는 전화</a:t>
              </a:r>
              <a:endParaRPr lang="ko-KR" altLang="en-US" b="1" dirty="0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4716016" y="4490286"/>
              <a:ext cx="1008112" cy="23485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휴대폰</a:t>
              </a:r>
              <a:endParaRPr lang="ko-KR" altLang="en-US" sz="1600" b="1" dirty="0"/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5796136" y="5013176"/>
              <a:ext cx="1008112" cy="234858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해외신용카드</a:t>
              </a:r>
              <a:endParaRPr lang="ko-KR" altLang="en-US" b="1" dirty="0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716016" y="5013176"/>
              <a:ext cx="1008112" cy="23485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신용카드결제</a:t>
              </a:r>
              <a:endParaRPr lang="ko-KR" altLang="en-US" sz="1600" b="1" dirty="0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5796136" y="5348286"/>
              <a:ext cx="1008112" cy="23485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무통장입금</a:t>
              </a:r>
              <a:endParaRPr lang="ko-KR" altLang="en-US" b="1" dirty="0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4716016" y="5348286"/>
              <a:ext cx="1008112" cy="23485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계좌이체</a:t>
              </a:r>
              <a:endParaRPr lang="ko-KR" altLang="en-US" sz="1600" b="1" dirty="0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4716016" y="5877272"/>
              <a:ext cx="1008112" cy="23485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/>
                <a:t>마일리지</a:t>
              </a:r>
              <a:endParaRPr lang="ko-KR" altLang="en-US" sz="1600" b="1" dirty="0"/>
            </a:p>
          </p:txBody>
        </p:sp>
      </p:grpSp>
      <p:sp>
        <p:nvSpPr>
          <p:cNvPr id="71" name="직사각형 70"/>
          <p:cNvSpPr/>
          <p:nvPr/>
        </p:nvSpPr>
        <p:spPr>
          <a:xfrm>
            <a:off x="3059832" y="6093296"/>
            <a:ext cx="439248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* 캐시 충전 시 결제금액의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VAT(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부가세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) 10%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가 별도로 청구 됩니다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결제가 모두 완료되기 전에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결제창을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닫으시면 오류로 결제가 완료되지 않을 수 있습니다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충전 캐시는 모두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소진될때까지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자유롭게 이용하실 수 있습니다</a:t>
            </a:r>
            <a:r>
              <a:rPr lang="en-US" altLang="ko-KR" sz="7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적립된 캐시 또는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마일리지는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별도로 지정된 사용기간이 없습니다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51520" y="291283"/>
            <a:ext cx="449268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상세</a:t>
            </a:r>
            <a:r>
              <a:rPr lang="en-US" altLang="ko-KR" sz="1400" b="1" dirty="0" smtClean="0"/>
              <a:t> [</a:t>
            </a:r>
            <a:r>
              <a:rPr lang="ko-KR" altLang="en-US" sz="1400" b="1" dirty="0" smtClean="0"/>
              <a:t>휴대</a:t>
            </a:r>
            <a:r>
              <a:rPr lang="ko-KR" altLang="en-US" sz="1400" b="1" dirty="0"/>
              <a:t>폰</a:t>
            </a:r>
            <a:r>
              <a:rPr lang="ko-KR" altLang="en-US" sz="1400" b="1" dirty="0" smtClean="0"/>
              <a:t>결제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클릭</a:t>
            </a:r>
            <a:endParaRPr lang="ko-KR" altLang="en-US" b="1" dirty="0"/>
          </a:p>
        </p:txBody>
      </p:sp>
      <p:sp>
        <p:nvSpPr>
          <p:cNvPr id="74" name="순서도: 지연 73"/>
          <p:cNvSpPr/>
          <p:nvPr/>
        </p:nvSpPr>
        <p:spPr>
          <a:xfrm>
            <a:off x="4427984" y="4460837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1</a:t>
            </a:r>
            <a:endParaRPr lang="ko-KR" altLang="en-US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951" y="1938050"/>
            <a:ext cx="3148097" cy="4140650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2862096" y="1739421"/>
            <a:ext cx="576064" cy="1986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팝업</a:t>
            </a:r>
            <a:endParaRPr lang="ko-KR" altLang="en-US" b="1" dirty="0"/>
          </a:p>
        </p:txBody>
      </p:sp>
      <p:grpSp>
        <p:nvGrpSpPr>
          <p:cNvPr id="54" name="그룹 53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55" name="TextBox 54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3-7</a:t>
              </a:r>
              <a:endParaRPr lang="ko-KR" alt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14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5403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31534" y="260649"/>
            <a:ext cx="2016930" cy="1440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24872" y="260648"/>
            <a:ext cx="2016224" cy="1440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537488" y="260649"/>
            <a:ext cx="2016224" cy="1440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644008" y="260649"/>
            <a:ext cx="2004032" cy="1440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173499"/>
              </p:ext>
            </p:extLst>
          </p:nvPr>
        </p:nvGraphicFramePr>
        <p:xfrm>
          <a:off x="469488" y="1259649"/>
          <a:ext cx="191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빠른 베스트 추천 숫자 </a:t>
                      </a:r>
                      <a:endParaRPr lang="ko-KR" alt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364878"/>
              </p:ext>
            </p:extLst>
          </p:nvPr>
        </p:nvGraphicFramePr>
        <p:xfrm>
          <a:off x="2585112" y="1268760"/>
          <a:ext cx="191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소문내고</a:t>
                      </a:r>
                      <a:r>
                        <a:rPr lang="ko-KR" altLang="en-US" sz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선물 받기</a:t>
                      </a:r>
                      <a:endParaRPr lang="ko-KR" alt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76423"/>
              </p:ext>
            </p:extLst>
          </p:nvPr>
        </p:nvGraphicFramePr>
        <p:xfrm>
          <a:off x="4691632" y="1268760"/>
          <a:ext cx="191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당첨시</a:t>
                      </a:r>
                      <a:r>
                        <a:rPr lang="ko-KR" altLang="en-US" sz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유의사항</a:t>
                      </a:r>
                      <a:endParaRPr lang="ko-KR" alt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032516"/>
              </p:ext>
            </p:extLst>
          </p:nvPr>
        </p:nvGraphicFramePr>
        <p:xfrm>
          <a:off x="6785960" y="1268760"/>
          <a:ext cx="191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구매대행 이용가이드</a:t>
                      </a:r>
                      <a:endParaRPr lang="ko-KR" alt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472496" y="314368"/>
            <a:ext cx="1914880" cy="88848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592352" y="320464"/>
            <a:ext cx="1914880" cy="88848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685536" y="314368"/>
            <a:ext cx="1914880" cy="8884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781008" y="302176"/>
            <a:ext cx="1914880" cy="8884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48680"/>
            <a:ext cx="1302828" cy="61989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6016" y="320464"/>
            <a:ext cx="197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LUCKY </a:t>
            </a:r>
            <a:r>
              <a:rPr lang="en-US" altLang="ko-KR" b="1" dirty="0" smtClean="0">
                <a:solidFill>
                  <a:srgbClr val="FFC000"/>
                </a:solidFill>
              </a:rPr>
              <a:t>NUMBER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794756" y="689796"/>
            <a:ext cx="497372" cy="43494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758180" y="715936"/>
            <a:ext cx="580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BUY</a:t>
            </a:r>
          </a:p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NOW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4" b="96000" l="1778" r="97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7934">
            <a:off x="2501890" y="157680"/>
            <a:ext cx="1020950" cy="1020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2" name="모서리가 둥근 직사각형 31"/>
          <p:cNvSpPr/>
          <p:nvPr/>
        </p:nvSpPr>
        <p:spPr>
          <a:xfrm>
            <a:off x="3275856" y="404665"/>
            <a:ext cx="1152128" cy="2160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SNS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에 </a:t>
            </a:r>
            <a:r>
              <a:rPr lang="ko-KR" altLang="en-US" sz="1000" b="1" dirty="0" err="1" smtClean="0">
                <a:solidFill>
                  <a:schemeClr val="bg2">
                    <a:lumMod val="50000"/>
                  </a:schemeClr>
                </a:solidFill>
              </a:rPr>
              <a:t>소문내도</a:t>
            </a:r>
            <a:endParaRPr lang="ko-KR" alt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275856" y="654945"/>
            <a:ext cx="1152128" cy="2232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err="1" smtClean="0">
                <a:solidFill>
                  <a:schemeClr val="bg2">
                    <a:lumMod val="50000"/>
                  </a:schemeClr>
                </a:solidFill>
              </a:rPr>
              <a:t>친추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 추천에도</a:t>
            </a:r>
            <a:endParaRPr lang="ko-KR" alt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275856" y="914816"/>
            <a:ext cx="1152128" cy="2232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ko-KR" altLang="en-US" sz="12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선물이 팡팡</a:t>
            </a:r>
            <a:endParaRPr lang="ko-KR" altLang="en-US" sz="12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496" y="779184"/>
            <a:ext cx="798404" cy="379886"/>
          </a:xfrm>
          <a:prstGeom prst="rect">
            <a:avLst/>
          </a:prstGeom>
        </p:spPr>
      </p:pic>
      <p:pic>
        <p:nvPicPr>
          <p:cNvPr id="1026" name="Picture 2" descr="C:\Users\dev\AppData\Local\Microsoft\Windows\INetCache\IE\MVZD1D5L\trophy-1414791_960_720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481" y="435138"/>
            <a:ext cx="739911" cy="71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모서리가 둥근 직사각형 36"/>
          <p:cNvSpPr/>
          <p:nvPr/>
        </p:nvSpPr>
        <p:spPr>
          <a:xfrm>
            <a:off x="5580112" y="482199"/>
            <a:ext cx="936104" cy="3545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C00000"/>
                </a:solidFill>
              </a:rPr>
              <a:t>당첨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을</a:t>
            </a:r>
            <a:endParaRPr lang="en-US" altLang="ko-KR" sz="1000" b="1" dirty="0" smtClean="0">
              <a:solidFill>
                <a:srgbClr val="FFFF00"/>
              </a:solidFill>
            </a:endParaRPr>
          </a:p>
          <a:p>
            <a:r>
              <a:rPr lang="ko-KR" altLang="en-US" sz="1000" b="1" dirty="0" smtClean="0">
                <a:solidFill>
                  <a:srgbClr val="FFFF00"/>
                </a:solidFill>
              </a:rPr>
              <a:t>축하합니다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979777"/>
              </p:ext>
            </p:extLst>
          </p:nvPr>
        </p:nvGraphicFramePr>
        <p:xfrm>
          <a:off x="5388472" y="910655"/>
          <a:ext cx="1152128" cy="19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</a:tblGrid>
              <a:tr h="134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당첨 절차 및 회사 정책</a:t>
                      </a:r>
                      <a:endParaRPr lang="ko-KR" altLang="en-US" sz="7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164" y="378305"/>
            <a:ext cx="1335236" cy="2021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165" y="628972"/>
            <a:ext cx="1335236" cy="249268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7236296" y="930785"/>
            <a:ext cx="1414142" cy="223295"/>
          </a:xfrm>
          <a:prstGeom prst="roundRect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</a:rPr>
              <a:t>믿고 구매하는 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414840" y="1724048"/>
            <a:ext cx="8351912" cy="1320997"/>
            <a:chOff x="414840" y="1724048"/>
            <a:chExt cx="8351912" cy="1320997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840" y="1724048"/>
              <a:ext cx="8351912" cy="1320997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4644008" y="1797200"/>
              <a:ext cx="80542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b="1" smtClean="0"/>
                <a:t>당첨자 확인</a:t>
              </a:r>
              <a:endParaRPr lang="ko-KR" altLang="en-US" sz="800" b="1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732240" y="1797200"/>
              <a:ext cx="80542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최신 </a:t>
              </a:r>
              <a:r>
                <a:rPr lang="en-US" altLang="ko-KR" sz="800" b="1" dirty="0" smtClean="0"/>
                <a:t>NEWS</a:t>
              </a:r>
              <a:endParaRPr lang="ko-KR" altLang="en-US" sz="800" b="1" dirty="0"/>
            </a:p>
          </p:txBody>
        </p:sp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4" y="3063333"/>
            <a:ext cx="7128791" cy="3039016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7524328" y="6093296"/>
            <a:ext cx="2016224" cy="657364"/>
            <a:chOff x="7524328" y="6093296"/>
            <a:chExt cx="2016224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1-2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24328" y="6093296"/>
              <a:ext cx="1512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기본페이지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341244" y="3102786"/>
            <a:ext cx="1404156" cy="939998"/>
            <a:chOff x="270182" y="2420888"/>
            <a:chExt cx="1728192" cy="1080120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346241" y="2420888"/>
              <a:ext cx="1512168" cy="108012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Picture 2" descr="C:\Users\dev\AppData\Local\Microsoft\Windows\INetCache\IE\PIWUHSTS\coins-1857222_960_720[1]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2780928"/>
              <a:ext cx="713705" cy="685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270182" y="2503929"/>
              <a:ext cx="1728192" cy="300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err="1" smtClean="0">
                  <a:solidFill>
                    <a:schemeClr val="bg1"/>
                  </a:solidFill>
                </a:rPr>
                <a:t>캐쉬충전</a:t>
              </a:r>
              <a:r>
                <a:rPr lang="ko-KR" altLang="en-US" sz="11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100" b="1" dirty="0" err="1" smtClean="0">
                  <a:solidFill>
                    <a:schemeClr val="bg1"/>
                  </a:solidFill>
                </a:rPr>
                <a:t>바로가기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53" y="4138033"/>
            <a:ext cx="1260679" cy="583002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340673" y="4858112"/>
            <a:ext cx="1266808" cy="1224136"/>
            <a:chOff x="323528" y="5282546"/>
            <a:chExt cx="1534881" cy="1224136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347365" y="5282546"/>
              <a:ext cx="1511044" cy="1224136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5307077"/>
              <a:ext cx="1228187" cy="748895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323528" y="5991671"/>
              <a:ext cx="15121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/>
                <a:t>0000 </a:t>
              </a:r>
              <a:r>
                <a:rPr lang="ko-KR" altLang="en-US" sz="700" b="1" dirty="0" smtClean="0"/>
                <a:t>은 미국복권 구매대행 업체입니다</a:t>
              </a:r>
              <a:r>
                <a:rPr lang="en-US" altLang="ko-KR" sz="700" b="1" dirty="0"/>
                <a:t>.</a:t>
              </a:r>
              <a:r>
                <a:rPr lang="en-US" altLang="ko-KR" sz="700" b="1" dirty="0" smtClean="0"/>
                <a:t> </a:t>
              </a:r>
              <a:r>
                <a:rPr lang="en-US" altLang="ko-KR" sz="700" b="1" dirty="0" smtClean="0">
                  <a:solidFill>
                    <a:srgbClr val="C00000"/>
                  </a:solidFill>
                </a:rPr>
                <a:t>19</a:t>
              </a:r>
              <a:r>
                <a:rPr lang="ko-KR" altLang="en-US" sz="700" b="1" dirty="0" smtClean="0">
                  <a:solidFill>
                    <a:srgbClr val="C00000"/>
                  </a:solidFill>
                </a:rPr>
                <a:t>세 미만</a:t>
              </a:r>
              <a:r>
                <a:rPr lang="ko-KR" altLang="en-US" sz="700" b="1" dirty="0" smtClean="0"/>
                <a:t>은 이용하실 수 없습니다</a:t>
              </a:r>
              <a:r>
                <a:rPr lang="en-US" altLang="ko-KR" sz="700" b="1" dirty="0" smtClean="0"/>
                <a:t>. </a:t>
              </a:r>
              <a:endParaRPr lang="ko-KR" altLang="en-US" sz="7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9419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8" y="198337"/>
            <a:ext cx="8245358" cy="142380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30528" y="3212976"/>
            <a:ext cx="6840760" cy="504056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958761"/>
              </p:ext>
            </p:extLst>
          </p:nvPr>
        </p:nvGraphicFramePr>
        <p:xfrm>
          <a:off x="1346552" y="32741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상호명 및 회사주소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203968"/>
              </p:ext>
            </p:extLst>
          </p:nvPr>
        </p:nvGraphicFramePr>
        <p:xfrm>
          <a:off x="1331640" y="2708920"/>
          <a:ext cx="75608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회사소개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메가밀리언구입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파워볼구입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개인보호정책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이용약관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Q&amp;A</a:t>
                      </a:r>
                      <a:endParaRPr lang="ko-KR" altLang="en-US" sz="8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65728" y="3789040"/>
            <a:ext cx="6644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은 미국복권 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</a:rPr>
              <a:t>구매대행 사이트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이며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19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세 미만 청소년은 이용하실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과도한 구매는 올바른 선택이 될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25485" y="1844824"/>
            <a:ext cx="5256584" cy="792088"/>
            <a:chOff x="2699792" y="3861048"/>
            <a:chExt cx="5256584" cy="792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861048"/>
              <a:ext cx="955535" cy="7920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4831" y="3861048"/>
              <a:ext cx="919217" cy="73270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3" y="3861048"/>
              <a:ext cx="879251" cy="73270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3861048"/>
              <a:ext cx="1080120" cy="74675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24" name="TextBox 23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3-8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15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72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9512" y="459277"/>
            <a:ext cx="8784976" cy="62100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28930"/>
            <a:ext cx="2228495" cy="293111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528931"/>
            <a:ext cx="2232247" cy="293604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79512" y="260648"/>
            <a:ext cx="1440160" cy="1986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팝업 연결</a:t>
            </a:r>
            <a:endParaRPr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9" y="535035"/>
            <a:ext cx="2227606" cy="29299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67" y="3645024"/>
            <a:ext cx="2232248" cy="2936046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627784" y="1916832"/>
            <a:ext cx="288032" cy="2880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5364088" y="1844824"/>
            <a:ext cx="288032" cy="2880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8100392" y="1844824"/>
            <a:ext cx="288032" cy="2880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13" name="TextBox 12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3-9</a:t>
              </a:r>
              <a:endParaRPr lang="ko-KR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16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6220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57299"/>
            <a:ext cx="7706856" cy="447494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1640" y="1315225"/>
            <a:ext cx="80986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결제하</a:t>
            </a:r>
            <a:r>
              <a:rPr lang="ko-KR" altLang="en-US" sz="1100" b="1" dirty="0"/>
              <a:t>기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1458734" y="1667413"/>
            <a:ext cx="609908" cy="144016"/>
          </a:xfrm>
          <a:prstGeom prst="rect">
            <a:avLst/>
          </a:prstGeom>
          <a:solidFill>
            <a:srgbClr val="447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56818" y="1649901"/>
            <a:ext cx="917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85000"/>
                  </a:schemeClr>
                </a:solidFill>
              </a:rPr>
              <a:t>결제하기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29080" y="1339624"/>
            <a:ext cx="1030552" cy="3419808"/>
            <a:chOff x="229080" y="1305336"/>
            <a:chExt cx="1030552" cy="3419808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29080" y="1305336"/>
              <a:ext cx="984628" cy="3419808"/>
            </a:xfrm>
            <a:prstGeom prst="roundRect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noFill/>
                </a:ln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81364" y="1382068"/>
              <a:ext cx="881876" cy="216403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닉네임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1364" y="1845404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____________ </a:t>
              </a:r>
              <a:r>
                <a:rPr lang="ko-KR" altLang="en-US" sz="800" b="1" dirty="0" err="1" smtClean="0">
                  <a:solidFill>
                    <a:srgbClr val="C00000"/>
                  </a:solidFill>
                </a:rPr>
                <a:t>캐</a:t>
              </a:r>
              <a:r>
                <a:rPr lang="ko-KR" altLang="en-US" sz="800" b="1" dirty="0" err="1">
                  <a:solidFill>
                    <a:srgbClr val="C00000"/>
                  </a:solidFill>
                </a:rPr>
                <a:t>쉬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1520" y="1719096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내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보유캐쉬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1364" y="2187156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 </a:t>
              </a:r>
              <a:r>
                <a:rPr lang="ko-KR" altLang="en-US" sz="600" b="1" dirty="0" err="1" smtClean="0">
                  <a:solidFill>
                    <a:schemeClr val="accent5">
                      <a:lumMod val="75000"/>
                    </a:schemeClr>
                  </a:solidFill>
                </a:rPr>
                <a:t>마일리</a:t>
              </a:r>
              <a:r>
                <a:rPr lang="ko-KR" altLang="en-US" sz="600" b="1" dirty="0" err="1">
                  <a:solidFill>
                    <a:schemeClr val="accent5">
                      <a:lumMod val="75000"/>
                    </a:schemeClr>
                  </a:solidFill>
                </a:rPr>
                <a:t>지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1520" y="2060848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잔여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마일리지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0544" y="2488740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구매 내역</a:t>
              </a:r>
              <a:endParaRPr lang="ko-KR" altLang="en-US" sz="1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67128" y="278393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복권 당첨 확인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63712" y="338552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tx2">
                      <a:lumMod val="75000"/>
                    </a:schemeClr>
                  </a:solidFill>
                </a:rPr>
                <a:t>캐쉬</a:t>
              </a:r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 출금 신청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7616" y="369184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쪽지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3712" y="39844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정보 수정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81364" y="4286457"/>
              <a:ext cx="881876" cy="35122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지금바로충전</a:t>
              </a:r>
              <a:endParaRPr lang="ko-KR" alt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3712" y="30811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복권 받기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862096" y="1338308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1. </a:t>
            </a:r>
            <a:r>
              <a:rPr lang="ko-KR" altLang="en-US" sz="1050" dirty="0" smtClean="0"/>
              <a:t>결제금액선</a:t>
            </a:r>
            <a:r>
              <a:rPr lang="ko-KR" altLang="en-US" sz="1050" dirty="0"/>
              <a:t>택</a:t>
            </a:r>
            <a:endParaRPr lang="ko-KR" altLang="en-US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8842"/>
              </p:ext>
            </p:extLst>
          </p:nvPr>
        </p:nvGraphicFramePr>
        <p:xfrm>
          <a:off x="3059832" y="1674715"/>
          <a:ext cx="4373712" cy="1917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3221584"/>
              </a:tblGrid>
              <a:tr h="23812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결제금액</a:t>
                      </a:r>
                      <a:endParaRPr lang="ko-KR" altLang="en-US" sz="9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+ 300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+ 600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</a:t>
                      </a:r>
                      <a:r>
                        <a:rPr lang="en-US" altLang="ko-KR" sz="8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900 </a:t>
                      </a:r>
                      <a:r>
                        <a:rPr lang="ko-KR" altLang="en-US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50,000 </a:t>
                      </a:r>
                      <a:r>
                        <a:rPr lang="ko-KR" altLang="en-US" sz="9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+ 1,500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u="non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</a:t>
                      </a:r>
                      <a:r>
                        <a:rPr lang="en-US" altLang="ko-KR" sz="800" u="sng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5,000</a:t>
                      </a:r>
                      <a:r>
                        <a:rPr lang="en-US" altLang="ko-KR" sz="800" u="none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2862096" y="4051943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</a:t>
            </a:r>
            <a:r>
              <a:rPr lang="en-US" altLang="ko-KR" sz="1050" dirty="0" smtClean="0"/>
              <a:t>. </a:t>
            </a:r>
            <a:r>
              <a:rPr lang="ko-KR" altLang="en-US" sz="1050" dirty="0" smtClean="0"/>
              <a:t>결제방법선택</a:t>
            </a:r>
            <a:endParaRPr lang="ko-KR" altLang="en-US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131840" y="3645024"/>
            <a:ext cx="4176464" cy="292608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결제금액 </a:t>
            </a:r>
            <a:r>
              <a:rPr lang="en-US" altLang="ko-KR" sz="800" b="1" dirty="0"/>
              <a:t>: 22,000</a:t>
            </a:r>
            <a:r>
              <a:rPr lang="ko-KR" altLang="en-US" sz="800" b="1" dirty="0"/>
              <a:t>원</a:t>
            </a:r>
            <a:r>
              <a:rPr lang="en-US" altLang="ko-KR" sz="800" b="1" dirty="0"/>
              <a:t>(</a:t>
            </a:r>
            <a:r>
              <a:rPr lang="ko-KR" altLang="en-US" sz="800" b="1" dirty="0"/>
              <a:t>부가세</a:t>
            </a:r>
            <a:r>
              <a:rPr lang="en-US" altLang="ko-KR" sz="800" b="1" dirty="0"/>
              <a:t>10% </a:t>
            </a:r>
            <a:r>
              <a:rPr lang="ko-KR" altLang="en-US" sz="800" b="1" dirty="0"/>
              <a:t>포함</a:t>
            </a:r>
            <a:r>
              <a:rPr lang="en-US" altLang="ko-KR" sz="800" b="1" dirty="0"/>
              <a:t>) → </a:t>
            </a:r>
            <a:r>
              <a:rPr lang="ko-KR" altLang="en-US" sz="800" b="1" dirty="0"/>
              <a:t>충전캐시 </a:t>
            </a:r>
            <a:r>
              <a:rPr lang="en-US" altLang="ko-KR" sz="800" b="1" dirty="0" smtClean="0"/>
              <a:t>20,000</a:t>
            </a:r>
            <a:r>
              <a:rPr lang="ko-KR" altLang="en-US" sz="800" b="1" dirty="0" smtClean="0"/>
              <a:t>원</a:t>
            </a:r>
            <a:r>
              <a:rPr lang="en-US" altLang="ko-KR" sz="800" b="1" dirty="0" smtClean="0"/>
              <a:t> </a:t>
            </a:r>
            <a:r>
              <a:rPr lang="en-US" altLang="ko-KR" sz="800" b="1" dirty="0"/>
              <a:t>+ </a:t>
            </a:r>
            <a:r>
              <a:rPr lang="ko-KR" altLang="en-US" sz="800" b="1" dirty="0" err="1" smtClean="0"/>
              <a:t>마일리지</a:t>
            </a:r>
            <a:r>
              <a:rPr lang="ko-KR" altLang="en-US" sz="800" b="1" dirty="0" smtClean="0"/>
              <a:t> </a:t>
            </a:r>
            <a:r>
              <a:rPr lang="en-US" altLang="ko-KR" sz="800" b="1" dirty="0"/>
              <a:t>600M</a:t>
            </a:r>
            <a:endParaRPr lang="ko-KR" altLang="en-US" sz="1600" b="1" dirty="0"/>
          </a:p>
        </p:txBody>
      </p:sp>
      <p:grpSp>
        <p:nvGrpSpPr>
          <p:cNvPr id="70" name="그룹 69"/>
          <p:cNvGrpSpPr/>
          <p:nvPr/>
        </p:nvGrpSpPr>
        <p:grpSpPr>
          <a:xfrm>
            <a:off x="3059832" y="4293096"/>
            <a:ext cx="4392488" cy="1728192"/>
            <a:chOff x="3023828" y="4293096"/>
            <a:chExt cx="4392488" cy="2088232"/>
          </a:xfrm>
        </p:grpSpPr>
        <p:sp>
          <p:nvSpPr>
            <p:cNvPr id="56" name="직사각형 55"/>
            <p:cNvSpPr/>
            <p:nvPr/>
          </p:nvSpPr>
          <p:spPr>
            <a:xfrm>
              <a:off x="3023828" y="4293096"/>
              <a:ext cx="4392488" cy="2088232"/>
            </a:xfrm>
            <a:prstGeom prst="rect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3131840" y="4941168"/>
              <a:ext cx="41404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3131840" y="5661248"/>
              <a:ext cx="41404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059832" y="4496357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휴대폰 </a:t>
              </a: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</a:rPr>
                <a:t>· 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일반전화</a:t>
              </a:r>
              <a:endParaRPr lang="ko-KR" altLang="en-US" sz="36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59832" y="515719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카드결제 </a:t>
              </a: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</a:rPr>
                <a:t>· 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계좌이체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059832" y="587727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>
                  <a:solidFill>
                    <a:schemeClr val="bg1">
                      <a:lumMod val="65000"/>
                    </a:schemeClr>
                  </a:solidFill>
                </a:rPr>
                <a:t>마일리지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5796136" y="4490286"/>
              <a:ext cx="1008112" cy="23485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/>
                <a:t>폰빌</a:t>
              </a:r>
              <a:r>
                <a:rPr lang="ko-KR" altLang="en-US" sz="900" b="1" dirty="0" smtClean="0"/>
                <a:t> 받는 전화</a:t>
              </a:r>
              <a:endParaRPr lang="ko-KR" altLang="en-US" b="1" dirty="0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4716016" y="4490286"/>
              <a:ext cx="1008112" cy="23485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휴대폰</a:t>
              </a:r>
              <a:endParaRPr lang="ko-KR" altLang="en-US" sz="1600" b="1" dirty="0"/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5796136" y="5013176"/>
              <a:ext cx="1008112" cy="234858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해외신용카드</a:t>
              </a:r>
              <a:endParaRPr lang="ko-KR" altLang="en-US" b="1" dirty="0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716016" y="5013176"/>
              <a:ext cx="1008112" cy="23485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신용카드결제</a:t>
              </a:r>
              <a:endParaRPr lang="ko-KR" altLang="en-US" sz="1600" b="1" dirty="0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5796136" y="5348286"/>
              <a:ext cx="1008112" cy="23485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무통장입금</a:t>
              </a:r>
              <a:endParaRPr lang="ko-KR" altLang="en-US" b="1" dirty="0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4716016" y="5348286"/>
              <a:ext cx="1008112" cy="23485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계좌이체</a:t>
              </a:r>
              <a:endParaRPr lang="ko-KR" altLang="en-US" sz="1600" b="1" dirty="0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4716016" y="5877272"/>
              <a:ext cx="1008112" cy="23485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/>
                <a:t>마일리지</a:t>
              </a:r>
              <a:endParaRPr lang="ko-KR" altLang="en-US" sz="1600" b="1" dirty="0"/>
            </a:p>
          </p:txBody>
        </p:sp>
      </p:grpSp>
      <p:sp>
        <p:nvSpPr>
          <p:cNvPr id="71" name="직사각형 70"/>
          <p:cNvSpPr/>
          <p:nvPr/>
        </p:nvSpPr>
        <p:spPr>
          <a:xfrm>
            <a:off x="3059832" y="6093296"/>
            <a:ext cx="439248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* 캐시 충전 시 결제금액의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VAT(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부가세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) 10%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가 별도로 청구 됩니다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결제가 모두 완료되기 전에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결제창을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닫으시면 오류로 결제가 완료되지 않을 수 있습니다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충전 캐시는 모두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소진될때까지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자유롭게 이용하실 수 있습니다</a:t>
            </a:r>
            <a:r>
              <a:rPr lang="en-US" altLang="ko-KR" sz="7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적립된 캐시 또는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마일리지는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별도로 지정된 사용기간이 없습니다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63388" y="291283"/>
            <a:ext cx="56808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확인 완료 클릭 </a:t>
            </a:r>
            <a:r>
              <a:rPr lang="en-US" altLang="ko-KR" dirty="0" smtClean="0"/>
              <a:t>– </a:t>
            </a:r>
            <a:r>
              <a:rPr lang="ko-KR" altLang="en-US" sz="1400" b="1" dirty="0" smtClean="0"/>
              <a:t>상세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[</a:t>
            </a:r>
            <a:r>
              <a:rPr lang="ko-KR" altLang="en-US" sz="1400" b="1" dirty="0" err="1" smtClean="0"/>
              <a:t>폰빌</a:t>
            </a:r>
            <a:r>
              <a:rPr lang="ko-KR" altLang="en-US" sz="1400" b="1" dirty="0" smtClean="0"/>
              <a:t> 받는 전화 결제</a:t>
            </a:r>
            <a:r>
              <a:rPr lang="en-US" altLang="ko-KR" sz="1400" b="1" dirty="0" smtClean="0"/>
              <a:t>]</a:t>
            </a:r>
            <a:endParaRPr lang="ko-KR" altLang="en-US" b="1" dirty="0"/>
          </a:p>
        </p:txBody>
      </p:sp>
      <p:sp>
        <p:nvSpPr>
          <p:cNvPr id="73" name="타원 72"/>
          <p:cNvSpPr/>
          <p:nvPr/>
        </p:nvSpPr>
        <p:spPr>
          <a:xfrm>
            <a:off x="251520" y="260648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3" name="순서도: 지연 52"/>
          <p:cNvSpPr/>
          <p:nvPr/>
        </p:nvSpPr>
        <p:spPr>
          <a:xfrm>
            <a:off x="5642976" y="398295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b="1" dirty="0"/>
          </a:p>
        </p:txBody>
      </p:sp>
      <p:grpSp>
        <p:nvGrpSpPr>
          <p:cNvPr id="54" name="그룹 53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55" name="TextBox 54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3-10</a:t>
              </a:r>
              <a:endParaRPr lang="ko-KR" alt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17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6367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8" y="198337"/>
            <a:ext cx="8245358" cy="142380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30528" y="3212976"/>
            <a:ext cx="6840760" cy="504056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958761"/>
              </p:ext>
            </p:extLst>
          </p:nvPr>
        </p:nvGraphicFramePr>
        <p:xfrm>
          <a:off x="1346552" y="32741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상호명 및 회사주소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203968"/>
              </p:ext>
            </p:extLst>
          </p:nvPr>
        </p:nvGraphicFramePr>
        <p:xfrm>
          <a:off x="1331640" y="2708920"/>
          <a:ext cx="75608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회사소개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메가밀리언구입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파워볼구입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개인보호정책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이용약관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Q&amp;A</a:t>
                      </a:r>
                      <a:endParaRPr lang="ko-KR" altLang="en-US" sz="8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65728" y="3789040"/>
            <a:ext cx="6644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은 미국복권 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</a:rPr>
              <a:t>구매대행 사이트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이며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19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세 미만 청소년은 이용하실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과도한 구매는 올바른 선택이 될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25485" y="1844824"/>
            <a:ext cx="5256584" cy="792088"/>
            <a:chOff x="2699792" y="3861048"/>
            <a:chExt cx="5256584" cy="792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861048"/>
              <a:ext cx="955535" cy="7920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4831" y="3861048"/>
              <a:ext cx="919217" cy="73270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3" y="3861048"/>
              <a:ext cx="879251" cy="73270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3861048"/>
              <a:ext cx="1080120" cy="74675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24" name="TextBox 23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3-11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18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72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57299"/>
            <a:ext cx="7706856" cy="447494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1640" y="1315225"/>
            <a:ext cx="80986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결제하</a:t>
            </a:r>
            <a:r>
              <a:rPr lang="ko-KR" altLang="en-US" sz="1100" b="1" dirty="0"/>
              <a:t>기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1458734" y="1667413"/>
            <a:ext cx="609908" cy="144016"/>
          </a:xfrm>
          <a:prstGeom prst="rect">
            <a:avLst/>
          </a:prstGeom>
          <a:solidFill>
            <a:srgbClr val="447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56818" y="1649901"/>
            <a:ext cx="917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85000"/>
                  </a:schemeClr>
                </a:solidFill>
              </a:rPr>
              <a:t>결제하기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29080" y="1339624"/>
            <a:ext cx="1030552" cy="3419808"/>
            <a:chOff x="229080" y="1305336"/>
            <a:chExt cx="1030552" cy="3419808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29080" y="1305336"/>
              <a:ext cx="984628" cy="3419808"/>
            </a:xfrm>
            <a:prstGeom prst="roundRect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noFill/>
                </a:ln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81364" y="1382068"/>
              <a:ext cx="881876" cy="216403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닉네임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1364" y="1845404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____________ </a:t>
              </a:r>
              <a:r>
                <a:rPr lang="ko-KR" altLang="en-US" sz="800" b="1" dirty="0" err="1" smtClean="0">
                  <a:solidFill>
                    <a:srgbClr val="C00000"/>
                  </a:solidFill>
                </a:rPr>
                <a:t>캐</a:t>
              </a:r>
              <a:r>
                <a:rPr lang="ko-KR" altLang="en-US" sz="800" b="1" dirty="0" err="1">
                  <a:solidFill>
                    <a:srgbClr val="C00000"/>
                  </a:solidFill>
                </a:rPr>
                <a:t>쉬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1520" y="1719096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내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보유캐쉬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1364" y="2187156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 </a:t>
              </a:r>
              <a:r>
                <a:rPr lang="ko-KR" altLang="en-US" sz="600" b="1" dirty="0" err="1" smtClean="0">
                  <a:solidFill>
                    <a:schemeClr val="accent5">
                      <a:lumMod val="75000"/>
                    </a:schemeClr>
                  </a:solidFill>
                </a:rPr>
                <a:t>마일리</a:t>
              </a:r>
              <a:r>
                <a:rPr lang="ko-KR" altLang="en-US" sz="600" b="1" dirty="0" err="1">
                  <a:solidFill>
                    <a:schemeClr val="accent5">
                      <a:lumMod val="75000"/>
                    </a:schemeClr>
                  </a:solidFill>
                </a:rPr>
                <a:t>지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1520" y="2060848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잔여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마일리지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0544" y="2488740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구매 내역</a:t>
              </a:r>
              <a:endParaRPr lang="ko-KR" altLang="en-US" sz="1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67128" y="278393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복권 당첨 확인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63712" y="338552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tx2">
                      <a:lumMod val="75000"/>
                    </a:schemeClr>
                  </a:solidFill>
                </a:rPr>
                <a:t>캐쉬</a:t>
              </a:r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 출금 신청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7616" y="369184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쪽지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3712" y="39844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정보 수정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81364" y="4286457"/>
              <a:ext cx="881876" cy="35122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지금바로충전</a:t>
              </a:r>
              <a:endParaRPr lang="ko-KR" alt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3712" y="30811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복권 받기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862096" y="1338308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1. </a:t>
            </a:r>
            <a:r>
              <a:rPr lang="ko-KR" altLang="en-US" sz="1050" dirty="0" smtClean="0"/>
              <a:t>결제금액선</a:t>
            </a:r>
            <a:r>
              <a:rPr lang="ko-KR" altLang="en-US" sz="1050" dirty="0"/>
              <a:t>택</a:t>
            </a:r>
            <a:endParaRPr lang="ko-KR" altLang="en-US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821805"/>
              </p:ext>
            </p:extLst>
          </p:nvPr>
        </p:nvGraphicFramePr>
        <p:xfrm>
          <a:off x="3059832" y="1674715"/>
          <a:ext cx="4373712" cy="1917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3221584"/>
              </a:tblGrid>
              <a:tr h="23812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결제금액</a:t>
                      </a:r>
                      <a:endParaRPr lang="ko-KR" altLang="en-US" sz="9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+ 300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+ 600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</a:t>
                      </a:r>
                      <a:r>
                        <a:rPr lang="en-US" altLang="ko-KR" sz="8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900 </a:t>
                      </a:r>
                      <a:r>
                        <a:rPr lang="ko-KR" altLang="en-US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50,000 </a:t>
                      </a:r>
                      <a:r>
                        <a:rPr lang="ko-KR" altLang="en-US" sz="9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+ 1,500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u="non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</a:t>
                      </a:r>
                      <a:r>
                        <a:rPr lang="en-US" altLang="ko-KR" sz="800" u="sng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5,000</a:t>
                      </a:r>
                      <a:r>
                        <a:rPr lang="en-US" altLang="ko-KR" sz="800" u="none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2862096" y="4051943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</a:t>
            </a:r>
            <a:r>
              <a:rPr lang="en-US" altLang="ko-KR" sz="1050" dirty="0" smtClean="0"/>
              <a:t>. </a:t>
            </a:r>
            <a:r>
              <a:rPr lang="ko-KR" altLang="en-US" sz="1050" dirty="0" smtClean="0"/>
              <a:t>결제방법선택</a:t>
            </a:r>
            <a:endParaRPr lang="ko-KR" altLang="en-US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131840" y="3645024"/>
            <a:ext cx="4176464" cy="292608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결제금액 </a:t>
            </a:r>
            <a:r>
              <a:rPr lang="en-US" altLang="ko-KR" sz="800" b="1" dirty="0"/>
              <a:t>: 22,000</a:t>
            </a:r>
            <a:r>
              <a:rPr lang="ko-KR" altLang="en-US" sz="800" b="1" dirty="0"/>
              <a:t>원</a:t>
            </a:r>
            <a:r>
              <a:rPr lang="en-US" altLang="ko-KR" sz="800" b="1" dirty="0"/>
              <a:t>(</a:t>
            </a:r>
            <a:r>
              <a:rPr lang="ko-KR" altLang="en-US" sz="800" b="1" dirty="0"/>
              <a:t>부가세</a:t>
            </a:r>
            <a:r>
              <a:rPr lang="en-US" altLang="ko-KR" sz="800" b="1" dirty="0"/>
              <a:t>10% </a:t>
            </a:r>
            <a:r>
              <a:rPr lang="ko-KR" altLang="en-US" sz="800" b="1" dirty="0"/>
              <a:t>포함</a:t>
            </a:r>
            <a:r>
              <a:rPr lang="en-US" altLang="ko-KR" sz="800" b="1" dirty="0"/>
              <a:t>) → </a:t>
            </a:r>
            <a:r>
              <a:rPr lang="ko-KR" altLang="en-US" sz="800" b="1" dirty="0"/>
              <a:t>충전캐시 </a:t>
            </a:r>
            <a:r>
              <a:rPr lang="en-US" altLang="ko-KR" sz="800" b="1" dirty="0" smtClean="0"/>
              <a:t>20,000</a:t>
            </a:r>
            <a:r>
              <a:rPr lang="ko-KR" altLang="en-US" sz="800" b="1" dirty="0" smtClean="0"/>
              <a:t>원</a:t>
            </a:r>
            <a:r>
              <a:rPr lang="en-US" altLang="ko-KR" sz="800" b="1" dirty="0" smtClean="0"/>
              <a:t> </a:t>
            </a:r>
            <a:r>
              <a:rPr lang="en-US" altLang="ko-KR" sz="800" b="1" dirty="0"/>
              <a:t>+ </a:t>
            </a:r>
            <a:r>
              <a:rPr lang="ko-KR" altLang="en-US" sz="800" b="1" dirty="0" err="1" smtClean="0"/>
              <a:t>마일리지</a:t>
            </a:r>
            <a:r>
              <a:rPr lang="ko-KR" altLang="en-US" sz="800" b="1" dirty="0" smtClean="0"/>
              <a:t> </a:t>
            </a:r>
            <a:r>
              <a:rPr lang="en-US" altLang="ko-KR" sz="800" b="1" dirty="0"/>
              <a:t>600M</a:t>
            </a:r>
            <a:endParaRPr lang="ko-KR" altLang="en-US" sz="1600" b="1" dirty="0"/>
          </a:p>
        </p:txBody>
      </p:sp>
      <p:grpSp>
        <p:nvGrpSpPr>
          <p:cNvPr id="70" name="그룹 69"/>
          <p:cNvGrpSpPr/>
          <p:nvPr/>
        </p:nvGrpSpPr>
        <p:grpSpPr>
          <a:xfrm>
            <a:off x="3059832" y="4293096"/>
            <a:ext cx="4392488" cy="1728192"/>
            <a:chOff x="3023828" y="4293096"/>
            <a:chExt cx="4392488" cy="2088232"/>
          </a:xfrm>
        </p:grpSpPr>
        <p:sp>
          <p:nvSpPr>
            <p:cNvPr id="56" name="직사각형 55"/>
            <p:cNvSpPr/>
            <p:nvPr/>
          </p:nvSpPr>
          <p:spPr>
            <a:xfrm>
              <a:off x="3023828" y="4293096"/>
              <a:ext cx="4392488" cy="2088232"/>
            </a:xfrm>
            <a:prstGeom prst="rect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3131840" y="4941168"/>
              <a:ext cx="41404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3131840" y="5661248"/>
              <a:ext cx="41404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059832" y="4496357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휴대폰 </a:t>
              </a: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</a:rPr>
                <a:t>· 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일반전화</a:t>
              </a:r>
              <a:endParaRPr lang="ko-KR" altLang="en-US" sz="36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59832" y="515719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카드결제 </a:t>
              </a: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</a:rPr>
                <a:t>· 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계좌이체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059832" y="587727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>
                  <a:solidFill>
                    <a:schemeClr val="bg1">
                      <a:lumMod val="65000"/>
                    </a:schemeClr>
                  </a:solidFill>
                </a:rPr>
                <a:t>마일리지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5796136" y="4490286"/>
              <a:ext cx="1008112" cy="23485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/>
                <a:t>폰빌</a:t>
              </a:r>
              <a:r>
                <a:rPr lang="ko-KR" altLang="en-US" sz="900" b="1" dirty="0" smtClean="0"/>
                <a:t> 받는 전화</a:t>
              </a:r>
              <a:endParaRPr lang="ko-KR" altLang="en-US" b="1" dirty="0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4716016" y="4490286"/>
              <a:ext cx="1008112" cy="23485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휴대폰</a:t>
              </a:r>
              <a:endParaRPr lang="ko-KR" altLang="en-US" sz="1600" b="1" dirty="0"/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5796136" y="5013176"/>
              <a:ext cx="1008112" cy="234858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해외신용카드</a:t>
              </a:r>
              <a:endParaRPr lang="ko-KR" altLang="en-US" b="1" dirty="0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716016" y="5013176"/>
              <a:ext cx="1008112" cy="23485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신용카드결제</a:t>
              </a:r>
              <a:endParaRPr lang="ko-KR" altLang="en-US" sz="1600" b="1" dirty="0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5796136" y="5348286"/>
              <a:ext cx="1008112" cy="23485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무통장입금</a:t>
              </a:r>
              <a:endParaRPr lang="ko-KR" altLang="en-US" b="1" dirty="0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4716016" y="5348286"/>
              <a:ext cx="1008112" cy="23485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계좌이체</a:t>
              </a:r>
              <a:endParaRPr lang="ko-KR" altLang="en-US" sz="1600" b="1" dirty="0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4716016" y="5877272"/>
              <a:ext cx="1008112" cy="23485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/>
                <a:t>마일리지</a:t>
              </a:r>
              <a:endParaRPr lang="ko-KR" altLang="en-US" sz="1600" b="1" dirty="0"/>
            </a:p>
          </p:txBody>
        </p:sp>
      </p:grpSp>
      <p:sp>
        <p:nvSpPr>
          <p:cNvPr id="71" name="직사각형 70"/>
          <p:cNvSpPr/>
          <p:nvPr/>
        </p:nvSpPr>
        <p:spPr>
          <a:xfrm>
            <a:off x="3059832" y="6093296"/>
            <a:ext cx="439248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* 캐시 충전 시 결제금액의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VAT(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부가세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) 10%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가 별도로 청구 됩니다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결제가 모두 완료되기 전에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결제창을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닫으시면 오류로 결제가 완료되지 않을 수 있습니다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충전 캐시는 모두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소진될때까지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자유롭게 이용하실 수 있습니다</a:t>
            </a:r>
            <a:r>
              <a:rPr lang="en-US" altLang="ko-KR" sz="7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적립된 캐시 또는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마일리지는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별도로 지정된 사용기간이 없습니다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51520" y="291283"/>
            <a:ext cx="449268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상세</a:t>
            </a:r>
            <a:r>
              <a:rPr lang="en-US" altLang="ko-KR" sz="1400" b="1" dirty="0" smtClean="0"/>
              <a:t> [</a:t>
            </a:r>
            <a:r>
              <a:rPr lang="ko-KR" altLang="en-US" sz="1400" b="1" dirty="0" err="1" smtClean="0"/>
              <a:t>폰빌</a:t>
            </a:r>
            <a:r>
              <a:rPr lang="ko-KR" altLang="en-US" sz="1400" b="1" dirty="0" smtClean="0"/>
              <a:t> 받는 전화 결제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클릭</a:t>
            </a:r>
            <a:endParaRPr lang="ko-KR" altLang="en-US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40" y="2647950"/>
            <a:ext cx="3093720" cy="1562100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2843808" y="2492896"/>
            <a:ext cx="576064" cy="1986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팝업</a:t>
            </a:r>
            <a:endParaRPr lang="ko-KR" altLang="en-US" b="1" dirty="0"/>
          </a:p>
        </p:txBody>
      </p:sp>
      <p:grpSp>
        <p:nvGrpSpPr>
          <p:cNvPr id="53" name="그룹 52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57" name="TextBox 56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3-12</a:t>
              </a:r>
              <a:endParaRPr lang="ko-KR" alt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19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2814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8" y="198337"/>
            <a:ext cx="8245358" cy="142380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30528" y="3212976"/>
            <a:ext cx="6840760" cy="504056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958761"/>
              </p:ext>
            </p:extLst>
          </p:nvPr>
        </p:nvGraphicFramePr>
        <p:xfrm>
          <a:off x="1346552" y="32741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상호명 및 회사주소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203968"/>
              </p:ext>
            </p:extLst>
          </p:nvPr>
        </p:nvGraphicFramePr>
        <p:xfrm>
          <a:off x="1331640" y="2708920"/>
          <a:ext cx="75608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회사소개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메가밀리언구입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파워볼구입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개인보호정책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이용약관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Q&amp;A</a:t>
                      </a:r>
                      <a:endParaRPr lang="ko-KR" altLang="en-US" sz="8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65728" y="3789040"/>
            <a:ext cx="6644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은 미국복권 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</a:rPr>
              <a:t>구매대행 사이트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이며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19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세 미만 청소년은 이용하실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과도한 구매는 올바른 선택이 될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25485" y="1844824"/>
            <a:ext cx="5256584" cy="792088"/>
            <a:chOff x="2699792" y="3861048"/>
            <a:chExt cx="5256584" cy="792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861048"/>
              <a:ext cx="955535" cy="7920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4831" y="3861048"/>
              <a:ext cx="919217" cy="73270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3" y="3861048"/>
              <a:ext cx="879251" cy="73270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3861048"/>
              <a:ext cx="1080120" cy="74675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24" name="TextBox 23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3-13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20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72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9512" y="459277"/>
            <a:ext cx="8784976" cy="62100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79512" y="260648"/>
            <a:ext cx="1440160" cy="1986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팝업 연결</a:t>
            </a:r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48680"/>
            <a:ext cx="2166945" cy="29523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711" y="548680"/>
            <a:ext cx="2087361" cy="2952328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2627784" y="1916832"/>
            <a:ext cx="288032" cy="2880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10" name="TextBox 9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3-14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21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6220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57299"/>
            <a:ext cx="7706856" cy="447494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1640" y="1315225"/>
            <a:ext cx="80986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결제하</a:t>
            </a:r>
            <a:r>
              <a:rPr lang="ko-KR" altLang="en-US" sz="1100" b="1" dirty="0"/>
              <a:t>기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1458734" y="1667413"/>
            <a:ext cx="609908" cy="144016"/>
          </a:xfrm>
          <a:prstGeom prst="rect">
            <a:avLst/>
          </a:prstGeom>
          <a:solidFill>
            <a:srgbClr val="447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56818" y="1649901"/>
            <a:ext cx="917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85000"/>
                  </a:schemeClr>
                </a:solidFill>
              </a:rPr>
              <a:t>결제하기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29080" y="1339624"/>
            <a:ext cx="1030552" cy="3419808"/>
            <a:chOff x="229080" y="1305336"/>
            <a:chExt cx="1030552" cy="3419808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29080" y="1305336"/>
              <a:ext cx="984628" cy="3419808"/>
            </a:xfrm>
            <a:prstGeom prst="roundRect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noFill/>
                </a:ln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81364" y="1382068"/>
              <a:ext cx="881876" cy="216403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닉네임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1364" y="1845404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____________ </a:t>
              </a:r>
              <a:r>
                <a:rPr lang="ko-KR" altLang="en-US" sz="800" b="1" dirty="0" err="1" smtClean="0">
                  <a:solidFill>
                    <a:srgbClr val="C00000"/>
                  </a:solidFill>
                </a:rPr>
                <a:t>캐</a:t>
              </a:r>
              <a:r>
                <a:rPr lang="ko-KR" altLang="en-US" sz="800" b="1" dirty="0" err="1">
                  <a:solidFill>
                    <a:srgbClr val="C00000"/>
                  </a:solidFill>
                </a:rPr>
                <a:t>쉬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1520" y="1719096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내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보유캐쉬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1364" y="2187156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 </a:t>
              </a:r>
              <a:r>
                <a:rPr lang="ko-KR" altLang="en-US" sz="600" b="1" dirty="0" err="1" smtClean="0">
                  <a:solidFill>
                    <a:schemeClr val="accent5">
                      <a:lumMod val="75000"/>
                    </a:schemeClr>
                  </a:solidFill>
                </a:rPr>
                <a:t>마일리</a:t>
              </a:r>
              <a:r>
                <a:rPr lang="ko-KR" altLang="en-US" sz="600" b="1" dirty="0" err="1">
                  <a:solidFill>
                    <a:schemeClr val="accent5">
                      <a:lumMod val="75000"/>
                    </a:schemeClr>
                  </a:solidFill>
                </a:rPr>
                <a:t>지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1520" y="2060848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잔여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마일리지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0544" y="2488740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구매 내역</a:t>
              </a:r>
              <a:endParaRPr lang="ko-KR" altLang="en-US" sz="1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67128" y="278393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복권 당첨 확인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63712" y="338552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tx2">
                      <a:lumMod val="75000"/>
                    </a:schemeClr>
                  </a:solidFill>
                </a:rPr>
                <a:t>캐쉬</a:t>
              </a:r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 출금 신청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7616" y="369184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쪽지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3712" y="39844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정보 수정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81364" y="4286457"/>
              <a:ext cx="881876" cy="35122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지금바로충전</a:t>
              </a:r>
              <a:endParaRPr lang="ko-KR" alt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3712" y="30811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복권 받기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862096" y="1338308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1. </a:t>
            </a:r>
            <a:r>
              <a:rPr lang="ko-KR" altLang="en-US" sz="1050" dirty="0" smtClean="0"/>
              <a:t>결제금액선</a:t>
            </a:r>
            <a:r>
              <a:rPr lang="ko-KR" altLang="en-US" sz="1050" dirty="0"/>
              <a:t>택</a:t>
            </a:r>
            <a:endParaRPr lang="ko-KR" altLang="en-US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166937"/>
              </p:ext>
            </p:extLst>
          </p:nvPr>
        </p:nvGraphicFramePr>
        <p:xfrm>
          <a:off x="3059832" y="1674715"/>
          <a:ext cx="4373712" cy="1917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3221584"/>
              </a:tblGrid>
              <a:tr h="23812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결제금액</a:t>
                      </a:r>
                      <a:endParaRPr lang="ko-KR" altLang="en-US" sz="9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+ 300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+ 600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</a:t>
                      </a:r>
                      <a:r>
                        <a:rPr lang="en-US" altLang="ko-KR" sz="8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900 </a:t>
                      </a:r>
                      <a:r>
                        <a:rPr lang="ko-KR" altLang="en-US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50,000 </a:t>
                      </a:r>
                      <a:r>
                        <a:rPr lang="ko-KR" altLang="en-US" sz="9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+ 1,500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u="non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</a:t>
                      </a:r>
                      <a:r>
                        <a:rPr lang="en-US" altLang="ko-KR" sz="800" u="sng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5,000</a:t>
                      </a:r>
                      <a:r>
                        <a:rPr lang="en-US" altLang="ko-KR" sz="800" u="none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2862096" y="4051943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</a:t>
            </a:r>
            <a:r>
              <a:rPr lang="en-US" altLang="ko-KR" sz="1050" dirty="0" smtClean="0"/>
              <a:t>. </a:t>
            </a:r>
            <a:r>
              <a:rPr lang="ko-KR" altLang="en-US" sz="1050" dirty="0" smtClean="0"/>
              <a:t>결제방법선택</a:t>
            </a:r>
            <a:endParaRPr lang="ko-KR" altLang="en-US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131840" y="3645024"/>
            <a:ext cx="4176464" cy="292608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결제금액 </a:t>
            </a:r>
            <a:r>
              <a:rPr lang="en-US" altLang="ko-KR" sz="800" b="1" dirty="0"/>
              <a:t>: 22,000</a:t>
            </a:r>
            <a:r>
              <a:rPr lang="ko-KR" altLang="en-US" sz="800" b="1" dirty="0"/>
              <a:t>원</a:t>
            </a:r>
            <a:r>
              <a:rPr lang="en-US" altLang="ko-KR" sz="800" b="1" dirty="0"/>
              <a:t>(</a:t>
            </a:r>
            <a:r>
              <a:rPr lang="ko-KR" altLang="en-US" sz="800" b="1" dirty="0"/>
              <a:t>부가세</a:t>
            </a:r>
            <a:r>
              <a:rPr lang="en-US" altLang="ko-KR" sz="800" b="1" dirty="0"/>
              <a:t>10% </a:t>
            </a:r>
            <a:r>
              <a:rPr lang="ko-KR" altLang="en-US" sz="800" b="1" dirty="0"/>
              <a:t>포함</a:t>
            </a:r>
            <a:r>
              <a:rPr lang="en-US" altLang="ko-KR" sz="800" b="1" dirty="0"/>
              <a:t>) → </a:t>
            </a:r>
            <a:r>
              <a:rPr lang="ko-KR" altLang="en-US" sz="800" b="1" dirty="0"/>
              <a:t>충전캐시 </a:t>
            </a:r>
            <a:r>
              <a:rPr lang="en-US" altLang="ko-KR" sz="800" b="1" dirty="0" smtClean="0"/>
              <a:t>20,000</a:t>
            </a:r>
            <a:r>
              <a:rPr lang="ko-KR" altLang="en-US" sz="800" b="1" dirty="0" smtClean="0"/>
              <a:t>원</a:t>
            </a:r>
            <a:r>
              <a:rPr lang="en-US" altLang="ko-KR" sz="800" b="1" dirty="0" smtClean="0"/>
              <a:t> </a:t>
            </a:r>
            <a:r>
              <a:rPr lang="en-US" altLang="ko-KR" sz="800" b="1" dirty="0"/>
              <a:t>+ </a:t>
            </a:r>
            <a:r>
              <a:rPr lang="ko-KR" altLang="en-US" sz="800" b="1" dirty="0" err="1" smtClean="0"/>
              <a:t>마일리지</a:t>
            </a:r>
            <a:r>
              <a:rPr lang="ko-KR" altLang="en-US" sz="800" b="1" dirty="0" smtClean="0"/>
              <a:t> </a:t>
            </a:r>
            <a:r>
              <a:rPr lang="en-US" altLang="ko-KR" sz="800" b="1" dirty="0"/>
              <a:t>600M</a:t>
            </a:r>
            <a:endParaRPr lang="ko-KR" altLang="en-US" sz="1600" b="1" dirty="0"/>
          </a:p>
        </p:txBody>
      </p:sp>
      <p:grpSp>
        <p:nvGrpSpPr>
          <p:cNvPr id="70" name="그룹 69"/>
          <p:cNvGrpSpPr/>
          <p:nvPr/>
        </p:nvGrpSpPr>
        <p:grpSpPr>
          <a:xfrm>
            <a:off x="3059832" y="4293096"/>
            <a:ext cx="4392488" cy="1728192"/>
            <a:chOff x="3023828" y="4293096"/>
            <a:chExt cx="4392488" cy="2088232"/>
          </a:xfrm>
        </p:grpSpPr>
        <p:sp>
          <p:nvSpPr>
            <p:cNvPr id="56" name="직사각형 55"/>
            <p:cNvSpPr/>
            <p:nvPr/>
          </p:nvSpPr>
          <p:spPr>
            <a:xfrm>
              <a:off x="3023828" y="4293096"/>
              <a:ext cx="4392488" cy="2088232"/>
            </a:xfrm>
            <a:prstGeom prst="rect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3131840" y="4941168"/>
              <a:ext cx="41404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3131840" y="5661248"/>
              <a:ext cx="41404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059832" y="4496357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휴대폰 </a:t>
              </a: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</a:rPr>
                <a:t>· 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일반전화</a:t>
              </a:r>
              <a:endParaRPr lang="ko-KR" altLang="en-US" sz="36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59832" y="515719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카드결제 </a:t>
              </a: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</a:rPr>
                <a:t>· 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계좌이체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059832" y="587727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>
                  <a:solidFill>
                    <a:schemeClr val="bg1">
                      <a:lumMod val="65000"/>
                    </a:schemeClr>
                  </a:solidFill>
                </a:rPr>
                <a:t>마일리지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5796136" y="4490286"/>
              <a:ext cx="1008112" cy="23485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/>
                <a:t>폰빌</a:t>
              </a:r>
              <a:r>
                <a:rPr lang="ko-KR" altLang="en-US" sz="900" b="1" dirty="0" smtClean="0"/>
                <a:t> 받는 전화</a:t>
              </a:r>
              <a:endParaRPr lang="ko-KR" altLang="en-US" b="1" dirty="0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4716016" y="4490286"/>
              <a:ext cx="1008112" cy="23485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휴대폰</a:t>
              </a:r>
              <a:endParaRPr lang="ko-KR" altLang="en-US" sz="1600" b="1" dirty="0"/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5796136" y="5013176"/>
              <a:ext cx="1008112" cy="234858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해외신용카드</a:t>
              </a:r>
              <a:endParaRPr lang="ko-KR" altLang="en-US" b="1" dirty="0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716016" y="5013176"/>
              <a:ext cx="1008112" cy="23485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신용카드결제</a:t>
              </a:r>
              <a:endParaRPr lang="ko-KR" altLang="en-US" sz="1600" b="1" dirty="0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5796136" y="5348286"/>
              <a:ext cx="1008112" cy="23485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무통장입금</a:t>
              </a:r>
              <a:endParaRPr lang="ko-KR" altLang="en-US" b="1" dirty="0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4716016" y="5348286"/>
              <a:ext cx="1008112" cy="23485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계좌이체</a:t>
              </a:r>
              <a:endParaRPr lang="ko-KR" altLang="en-US" sz="1600" b="1" dirty="0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4716016" y="5877272"/>
              <a:ext cx="1008112" cy="23485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/>
                <a:t>마일리지</a:t>
              </a:r>
              <a:endParaRPr lang="ko-KR" altLang="en-US" sz="1600" b="1" dirty="0"/>
            </a:p>
          </p:txBody>
        </p:sp>
      </p:grpSp>
      <p:sp>
        <p:nvSpPr>
          <p:cNvPr id="71" name="직사각형 70"/>
          <p:cNvSpPr/>
          <p:nvPr/>
        </p:nvSpPr>
        <p:spPr>
          <a:xfrm>
            <a:off x="3059832" y="6093296"/>
            <a:ext cx="439248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* 캐시 충전 시 결제금액의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VAT(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부가세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) 10%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가 별도로 청구 됩니다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결제가 모두 완료되기 전에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결제창을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닫으시면 오류로 결제가 완료되지 않을 수 있습니다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충전 캐시는 모두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소진될때까지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자유롭게 이용하실 수 있습니다</a:t>
            </a:r>
            <a:r>
              <a:rPr lang="en-US" altLang="ko-KR" sz="7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적립된 캐시 또는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마일리지는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별도로 지정된 사용기간이 없습니다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63388" y="291283"/>
            <a:ext cx="56808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확인 완료 클릭 </a:t>
            </a:r>
            <a:r>
              <a:rPr lang="en-US" altLang="ko-KR" dirty="0" smtClean="0"/>
              <a:t>– </a:t>
            </a:r>
            <a:r>
              <a:rPr lang="ko-KR" altLang="en-US" sz="1400" b="1" dirty="0" smtClean="0"/>
              <a:t>상세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신용카드 결제</a:t>
            </a:r>
            <a:r>
              <a:rPr lang="en-US" altLang="ko-KR" sz="1400" b="1" dirty="0" smtClean="0"/>
              <a:t>]</a:t>
            </a:r>
            <a:endParaRPr lang="ko-KR" altLang="en-US" b="1" dirty="0"/>
          </a:p>
        </p:txBody>
      </p:sp>
      <p:sp>
        <p:nvSpPr>
          <p:cNvPr id="73" name="타원 72"/>
          <p:cNvSpPr/>
          <p:nvPr/>
        </p:nvSpPr>
        <p:spPr>
          <a:xfrm>
            <a:off x="251520" y="260648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4" name="순서도: 지연 53"/>
          <p:cNvSpPr/>
          <p:nvPr/>
        </p:nvSpPr>
        <p:spPr>
          <a:xfrm>
            <a:off x="5183496" y="392957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3</a:t>
            </a:r>
            <a:endParaRPr lang="ko-KR" altLang="en-US" b="1" dirty="0"/>
          </a:p>
        </p:txBody>
      </p:sp>
      <p:grpSp>
        <p:nvGrpSpPr>
          <p:cNvPr id="53" name="그룹 52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55" name="TextBox 54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3-15</a:t>
              </a:r>
              <a:endParaRPr lang="ko-KR" alt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22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5493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8" y="198337"/>
            <a:ext cx="8245358" cy="142380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30528" y="3212976"/>
            <a:ext cx="6840760" cy="504056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958761"/>
              </p:ext>
            </p:extLst>
          </p:nvPr>
        </p:nvGraphicFramePr>
        <p:xfrm>
          <a:off x="1346552" y="32741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상호명 및 회사주소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203968"/>
              </p:ext>
            </p:extLst>
          </p:nvPr>
        </p:nvGraphicFramePr>
        <p:xfrm>
          <a:off x="1331640" y="2708920"/>
          <a:ext cx="75608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회사소개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메가밀리언구입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파워볼구입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개인보호정책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이용약관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Q&amp;A</a:t>
                      </a:r>
                      <a:endParaRPr lang="ko-KR" altLang="en-US" sz="8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65728" y="3789040"/>
            <a:ext cx="6644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은 미국복권 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</a:rPr>
              <a:t>구매대행 사이트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이며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19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세 미만 청소년은 이용하실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과도한 구매는 올바른 선택이 될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25485" y="1844824"/>
            <a:ext cx="5256584" cy="792088"/>
            <a:chOff x="2699792" y="3861048"/>
            <a:chExt cx="5256584" cy="792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861048"/>
              <a:ext cx="955535" cy="7920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4831" y="3861048"/>
              <a:ext cx="919217" cy="73270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3" y="3861048"/>
              <a:ext cx="879251" cy="73270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3861048"/>
              <a:ext cx="1080120" cy="74675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24" name="TextBox 23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3-16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23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72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57299"/>
            <a:ext cx="7706856" cy="447494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1640" y="1315225"/>
            <a:ext cx="80986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결제하</a:t>
            </a:r>
            <a:r>
              <a:rPr lang="ko-KR" altLang="en-US" sz="1100" b="1" dirty="0"/>
              <a:t>기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1458734" y="1667413"/>
            <a:ext cx="609908" cy="144016"/>
          </a:xfrm>
          <a:prstGeom prst="rect">
            <a:avLst/>
          </a:prstGeom>
          <a:solidFill>
            <a:srgbClr val="447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56818" y="1649901"/>
            <a:ext cx="917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85000"/>
                  </a:schemeClr>
                </a:solidFill>
              </a:rPr>
              <a:t>결제하기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29080" y="1339624"/>
            <a:ext cx="1030552" cy="3419808"/>
            <a:chOff x="229080" y="1305336"/>
            <a:chExt cx="1030552" cy="3419808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29080" y="1305336"/>
              <a:ext cx="984628" cy="3419808"/>
            </a:xfrm>
            <a:prstGeom prst="roundRect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noFill/>
                </a:ln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81364" y="1382068"/>
              <a:ext cx="881876" cy="216403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닉네임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1364" y="1845404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____________ </a:t>
              </a:r>
              <a:r>
                <a:rPr lang="ko-KR" altLang="en-US" sz="800" b="1" dirty="0" err="1" smtClean="0">
                  <a:solidFill>
                    <a:srgbClr val="C00000"/>
                  </a:solidFill>
                </a:rPr>
                <a:t>캐</a:t>
              </a:r>
              <a:r>
                <a:rPr lang="ko-KR" altLang="en-US" sz="800" b="1" dirty="0" err="1">
                  <a:solidFill>
                    <a:srgbClr val="C00000"/>
                  </a:solidFill>
                </a:rPr>
                <a:t>쉬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1520" y="1719096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내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보유캐쉬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1364" y="2187156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 </a:t>
              </a:r>
              <a:r>
                <a:rPr lang="ko-KR" altLang="en-US" sz="600" b="1" dirty="0" err="1" smtClean="0">
                  <a:solidFill>
                    <a:schemeClr val="accent5">
                      <a:lumMod val="75000"/>
                    </a:schemeClr>
                  </a:solidFill>
                </a:rPr>
                <a:t>마일리</a:t>
              </a:r>
              <a:r>
                <a:rPr lang="ko-KR" altLang="en-US" sz="600" b="1" dirty="0" err="1">
                  <a:solidFill>
                    <a:schemeClr val="accent5">
                      <a:lumMod val="75000"/>
                    </a:schemeClr>
                  </a:solidFill>
                </a:rPr>
                <a:t>지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1520" y="2060848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잔여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마일리지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0544" y="2488740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구매 내역</a:t>
              </a:r>
              <a:endParaRPr lang="ko-KR" altLang="en-US" sz="1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67128" y="278393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복권 당첨 확인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63712" y="338552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tx2">
                      <a:lumMod val="75000"/>
                    </a:schemeClr>
                  </a:solidFill>
                </a:rPr>
                <a:t>캐쉬</a:t>
              </a:r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 출금 신청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7616" y="369184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쪽지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3712" y="39844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정보 수정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81364" y="4286457"/>
              <a:ext cx="881876" cy="35122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지금바로충전</a:t>
              </a:r>
              <a:endParaRPr lang="ko-KR" alt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3712" y="30811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복권 받기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862096" y="1338308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1. </a:t>
            </a:r>
            <a:r>
              <a:rPr lang="ko-KR" altLang="en-US" sz="1050" dirty="0" smtClean="0"/>
              <a:t>결제금액선</a:t>
            </a:r>
            <a:r>
              <a:rPr lang="ko-KR" altLang="en-US" sz="1050" dirty="0"/>
              <a:t>택</a:t>
            </a:r>
            <a:endParaRPr lang="ko-KR" altLang="en-US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28302"/>
              </p:ext>
            </p:extLst>
          </p:nvPr>
        </p:nvGraphicFramePr>
        <p:xfrm>
          <a:off x="3059832" y="1674715"/>
          <a:ext cx="4373712" cy="1917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3221584"/>
              </a:tblGrid>
              <a:tr h="23812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결제금액</a:t>
                      </a:r>
                      <a:endParaRPr lang="ko-KR" altLang="en-US" sz="9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+ 300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+ 600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</a:t>
                      </a:r>
                      <a:r>
                        <a:rPr lang="en-US" altLang="ko-KR" sz="8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900 </a:t>
                      </a:r>
                      <a:r>
                        <a:rPr lang="ko-KR" altLang="en-US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50,000 </a:t>
                      </a:r>
                      <a:r>
                        <a:rPr lang="ko-KR" altLang="en-US" sz="9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+ 1,500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u="non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</a:t>
                      </a:r>
                      <a:r>
                        <a:rPr lang="en-US" altLang="ko-KR" sz="800" u="sng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5,000</a:t>
                      </a:r>
                      <a:r>
                        <a:rPr lang="en-US" altLang="ko-KR" sz="800" u="none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2862096" y="4051943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</a:t>
            </a:r>
            <a:r>
              <a:rPr lang="en-US" altLang="ko-KR" sz="1050" dirty="0" smtClean="0"/>
              <a:t>. </a:t>
            </a:r>
            <a:r>
              <a:rPr lang="ko-KR" altLang="en-US" sz="1050" dirty="0" smtClean="0"/>
              <a:t>결제방법선택</a:t>
            </a:r>
            <a:endParaRPr lang="ko-KR" altLang="en-US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131840" y="3645024"/>
            <a:ext cx="4176464" cy="292608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결제금액 </a:t>
            </a:r>
            <a:r>
              <a:rPr lang="en-US" altLang="ko-KR" sz="800" b="1" dirty="0"/>
              <a:t>: 22,000</a:t>
            </a:r>
            <a:r>
              <a:rPr lang="ko-KR" altLang="en-US" sz="800" b="1" dirty="0"/>
              <a:t>원</a:t>
            </a:r>
            <a:r>
              <a:rPr lang="en-US" altLang="ko-KR" sz="800" b="1" dirty="0"/>
              <a:t>(</a:t>
            </a:r>
            <a:r>
              <a:rPr lang="ko-KR" altLang="en-US" sz="800" b="1" dirty="0"/>
              <a:t>부가세</a:t>
            </a:r>
            <a:r>
              <a:rPr lang="en-US" altLang="ko-KR" sz="800" b="1" dirty="0"/>
              <a:t>10% </a:t>
            </a:r>
            <a:r>
              <a:rPr lang="ko-KR" altLang="en-US" sz="800" b="1" dirty="0"/>
              <a:t>포함</a:t>
            </a:r>
            <a:r>
              <a:rPr lang="en-US" altLang="ko-KR" sz="800" b="1" dirty="0"/>
              <a:t>) → </a:t>
            </a:r>
            <a:r>
              <a:rPr lang="ko-KR" altLang="en-US" sz="800" b="1" dirty="0"/>
              <a:t>충전캐시 </a:t>
            </a:r>
            <a:r>
              <a:rPr lang="en-US" altLang="ko-KR" sz="800" b="1" dirty="0" smtClean="0"/>
              <a:t>20,000</a:t>
            </a:r>
            <a:r>
              <a:rPr lang="ko-KR" altLang="en-US" sz="800" b="1" dirty="0" smtClean="0"/>
              <a:t>원</a:t>
            </a:r>
            <a:r>
              <a:rPr lang="en-US" altLang="ko-KR" sz="800" b="1" dirty="0" smtClean="0"/>
              <a:t> </a:t>
            </a:r>
            <a:r>
              <a:rPr lang="en-US" altLang="ko-KR" sz="800" b="1" dirty="0"/>
              <a:t>+ </a:t>
            </a:r>
            <a:r>
              <a:rPr lang="ko-KR" altLang="en-US" sz="800" b="1" dirty="0" err="1" smtClean="0"/>
              <a:t>마일리지</a:t>
            </a:r>
            <a:r>
              <a:rPr lang="ko-KR" altLang="en-US" sz="800" b="1" dirty="0" smtClean="0"/>
              <a:t> </a:t>
            </a:r>
            <a:r>
              <a:rPr lang="en-US" altLang="ko-KR" sz="800" b="1" dirty="0"/>
              <a:t>600M</a:t>
            </a:r>
            <a:endParaRPr lang="ko-KR" altLang="en-US" sz="1600" b="1" dirty="0"/>
          </a:p>
        </p:txBody>
      </p:sp>
      <p:grpSp>
        <p:nvGrpSpPr>
          <p:cNvPr id="70" name="그룹 69"/>
          <p:cNvGrpSpPr/>
          <p:nvPr/>
        </p:nvGrpSpPr>
        <p:grpSpPr>
          <a:xfrm>
            <a:off x="3059832" y="4293096"/>
            <a:ext cx="4392488" cy="1728192"/>
            <a:chOff x="3023828" y="4293096"/>
            <a:chExt cx="4392488" cy="2088232"/>
          </a:xfrm>
        </p:grpSpPr>
        <p:sp>
          <p:nvSpPr>
            <p:cNvPr id="56" name="직사각형 55"/>
            <p:cNvSpPr/>
            <p:nvPr/>
          </p:nvSpPr>
          <p:spPr>
            <a:xfrm>
              <a:off x="3023828" y="4293096"/>
              <a:ext cx="4392488" cy="2088232"/>
            </a:xfrm>
            <a:prstGeom prst="rect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3131840" y="4941168"/>
              <a:ext cx="41404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3131840" y="5661248"/>
              <a:ext cx="41404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059832" y="4496357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휴대폰 </a:t>
              </a: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</a:rPr>
                <a:t>· 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일반전화</a:t>
              </a:r>
              <a:endParaRPr lang="ko-KR" altLang="en-US" sz="36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59832" y="515719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카드결제 </a:t>
              </a: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</a:rPr>
                <a:t>· 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계좌이체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059832" y="587727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>
                  <a:solidFill>
                    <a:schemeClr val="bg1">
                      <a:lumMod val="65000"/>
                    </a:schemeClr>
                  </a:solidFill>
                </a:rPr>
                <a:t>마일리지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5796136" y="4490286"/>
              <a:ext cx="1008112" cy="23485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/>
                <a:t>폰빌</a:t>
              </a:r>
              <a:r>
                <a:rPr lang="ko-KR" altLang="en-US" sz="900" b="1" dirty="0" smtClean="0"/>
                <a:t> 받는 전화</a:t>
              </a:r>
              <a:endParaRPr lang="ko-KR" altLang="en-US" b="1" dirty="0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4716016" y="4490286"/>
              <a:ext cx="1008112" cy="23485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휴대폰</a:t>
              </a:r>
              <a:endParaRPr lang="ko-KR" altLang="en-US" sz="1600" b="1" dirty="0"/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5796136" y="5013176"/>
              <a:ext cx="1008112" cy="234858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해외신용카드</a:t>
              </a:r>
              <a:endParaRPr lang="ko-KR" altLang="en-US" b="1" dirty="0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716016" y="5013176"/>
              <a:ext cx="1008112" cy="23485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신용카드결제</a:t>
              </a:r>
              <a:endParaRPr lang="ko-KR" altLang="en-US" sz="1600" b="1" dirty="0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5796136" y="5348286"/>
              <a:ext cx="1008112" cy="23485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무통장입금</a:t>
              </a:r>
              <a:endParaRPr lang="ko-KR" altLang="en-US" b="1" dirty="0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4716016" y="5348286"/>
              <a:ext cx="1008112" cy="23485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계좌이체</a:t>
              </a:r>
              <a:endParaRPr lang="ko-KR" altLang="en-US" sz="1600" b="1" dirty="0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4716016" y="5877272"/>
              <a:ext cx="1008112" cy="23485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/>
                <a:t>마일리지</a:t>
              </a:r>
              <a:endParaRPr lang="ko-KR" altLang="en-US" sz="1600" b="1" dirty="0"/>
            </a:p>
          </p:txBody>
        </p:sp>
      </p:grpSp>
      <p:sp>
        <p:nvSpPr>
          <p:cNvPr id="71" name="직사각형 70"/>
          <p:cNvSpPr/>
          <p:nvPr/>
        </p:nvSpPr>
        <p:spPr>
          <a:xfrm>
            <a:off x="3059832" y="6093296"/>
            <a:ext cx="439248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* 캐시 충전 시 결제금액의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VAT(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부가세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) 10%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가 별도로 청구 됩니다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결제가 모두 완료되기 전에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결제창을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닫으시면 오류로 결제가 완료되지 않을 수 있습니다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충전 캐시는 모두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소진될때까지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자유롭게 이용하실 수 있습니다</a:t>
            </a:r>
            <a:r>
              <a:rPr lang="en-US" altLang="ko-KR" sz="7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적립된 캐시 또는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마일리지는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별도로 지정된 사용기간이 없습니다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51520" y="291283"/>
            <a:ext cx="449268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상세</a:t>
            </a:r>
            <a:r>
              <a:rPr lang="en-US" altLang="ko-KR" sz="1400" b="1" dirty="0" smtClean="0"/>
              <a:t> [</a:t>
            </a:r>
            <a:r>
              <a:rPr lang="ko-KR" altLang="en-US" sz="1400" b="1" dirty="0" smtClean="0"/>
              <a:t>신용카드결제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클릭</a:t>
            </a:r>
            <a:endParaRPr lang="ko-KR" altLang="en-US" b="1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860" y="1739421"/>
            <a:ext cx="3427948" cy="4293096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2915816" y="1592224"/>
            <a:ext cx="576064" cy="1986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팝업</a:t>
            </a:r>
            <a:endParaRPr lang="ko-KR" altLang="en-US" b="1" dirty="0"/>
          </a:p>
        </p:txBody>
      </p:sp>
      <p:grpSp>
        <p:nvGrpSpPr>
          <p:cNvPr id="53" name="그룹 52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57" name="TextBox 56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3-17</a:t>
              </a:r>
              <a:endParaRPr lang="ko-KR" alt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24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73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7524328" y="6093296"/>
            <a:ext cx="2016224" cy="657364"/>
            <a:chOff x="7524328" y="6093296"/>
            <a:chExt cx="2016224" cy="657364"/>
          </a:xfrm>
        </p:grpSpPr>
        <p:sp>
          <p:nvSpPr>
            <p:cNvPr id="6" name="TextBox 5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1-3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24328" y="6093296"/>
              <a:ext cx="1512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기본페이지</a:t>
              </a:r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8" y="198337"/>
            <a:ext cx="8245358" cy="142380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30528" y="3212976"/>
            <a:ext cx="6840760" cy="504056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149624"/>
              </p:ext>
            </p:extLst>
          </p:nvPr>
        </p:nvGraphicFramePr>
        <p:xfrm>
          <a:off x="1346552" y="32741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상호명 및 회사주소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385862"/>
              </p:ext>
            </p:extLst>
          </p:nvPr>
        </p:nvGraphicFramePr>
        <p:xfrm>
          <a:off x="1331640" y="2708920"/>
          <a:ext cx="75608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회사소개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메가밀리언구입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파워볼구입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개인보호정책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이용약관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Q&amp;A</a:t>
                      </a:r>
                      <a:endParaRPr lang="ko-KR" altLang="en-US" sz="8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65728" y="3789040"/>
            <a:ext cx="6644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은 미국복권 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</a:rPr>
              <a:t>구매대행 사이트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이며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19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세 미만 청소년은 이용하실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과도한 구매는 올바른 선택이 될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25485" y="1844824"/>
            <a:ext cx="5256584" cy="792088"/>
            <a:chOff x="2699792" y="3861048"/>
            <a:chExt cx="5256584" cy="792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861048"/>
              <a:ext cx="955535" cy="7920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4831" y="3861048"/>
              <a:ext cx="919217" cy="73270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3" y="3861048"/>
              <a:ext cx="879251" cy="73270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3861048"/>
              <a:ext cx="1080120" cy="746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419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8" y="198337"/>
            <a:ext cx="8245358" cy="142380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30528" y="3212976"/>
            <a:ext cx="6840760" cy="504056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958761"/>
              </p:ext>
            </p:extLst>
          </p:nvPr>
        </p:nvGraphicFramePr>
        <p:xfrm>
          <a:off x="1346552" y="32741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상호명 및 회사주소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203968"/>
              </p:ext>
            </p:extLst>
          </p:nvPr>
        </p:nvGraphicFramePr>
        <p:xfrm>
          <a:off x="1331640" y="2708920"/>
          <a:ext cx="75608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회사소개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메가밀리언구입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파워볼구입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개인보호정책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이용약관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Q&amp;A</a:t>
                      </a:r>
                      <a:endParaRPr lang="ko-KR" altLang="en-US" sz="8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65728" y="3789040"/>
            <a:ext cx="6644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은 미국복권 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</a:rPr>
              <a:t>구매대행 사이트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이며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19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세 미만 청소년은 이용하실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과도한 구매는 올바른 선택이 될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25485" y="1844824"/>
            <a:ext cx="5256584" cy="792088"/>
            <a:chOff x="2699792" y="3861048"/>
            <a:chExt cx="5256584" cy="792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861048"/>
              <a:ext cx="955535" cy="7920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4831" y="3861048"/>
              <a:ext cx="919217" cy="73270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3" y="3861048"/>
              <a:ext cx="879251" cy="73270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3861048"/>
              <a:ext cx="1080120" cy="74675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24" name="TextBox 23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3-18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25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72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9512" y="459277"/>
            <a:ext cx="8784976" cy="62100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79512" y="260648"/>
            <a:ext cx="1440160" cy="1986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팝업 연결</a:t>
            </a:r>
            <a:endParaRPr lang="ko-KR" altLang="en-US" b="1" dirty="0"/>
          </a:p>
        </p:txBody>
      </p:sp>
      <p:sp>
        <p:nvSpPr>
          <p:cNvPr id="8" name="오른쪽 화살표 7"/>
          <p:cNvSpPr/>
          <p:nvPr/>
        </p:nvSpPr>
        <p:spPr>
          <a:xfrm>
            <a:off x="2627784" y="1916832"/>
            <a:ext cx="288032" cy="2880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48680"/>
            <a:ext cx="2304256" cy="28858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582600"/>
            <a:ext cx="1903929" cy="3134432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5004048" y="1916832"/>
            <a:ext cx="288032" cy="2880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736" y="582600"/>
            <a:ext cx="1903930" cy="3134432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7452320" y="1907328"/>
            <a:ext cx="288032" cy="2880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6" y="3717032"/>
            <a:ext cx="1747892" cy="2877548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15" name="TextBox 14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3-19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26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013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57299"/>
            <a:ext cx="7706856" cy="447494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1640" y="1315225"/>
            <a:ext cx="80986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결제하</a:t>
            </a:r>
            <a:r>
              <a:rPr lang="ko-KR" altLang="en-US" sz="1100" b="1" dirty="0"/>
              <a:t>기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1458734" y="1667413"/>
            <a:ext cx="609908" cy="144016"/>
          </a:xfrm>
          <a:prstGeom prst="rect">
            <a:avLst/>
          </a:prstGeom>
          <a:solidFill>
            <a:srgbClr val="447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56818" y="1649901"/>
            <a:ext cx="917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85000"/>
                  </a:schemeClr>
                </a:solidFill>
              </a:rPr>
              <a:t>결제하기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29080" y="1339624"/>
            <a:ext cx="1030552" cy="3419808"/>
            <a:chOff x="229080" y="1305336"/>
            <a:chExt cx="1030552" cy="3419808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29080" y="1305336"/>
              <a:ext cx="984628" cy="3419808"/>
            </a:xfrm>
            <a:prstGeom prst="roundRect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noFill/>
                </a:ln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81364" y="1382068"/>
              <a:ext cx="881876" cy="216403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닉네임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1364" y="1845404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____________ </a:t>
              </a:r>
              <a:r>
                <a:rPr lang="ko-KR" altLang="en-US" sz="800" b="1" dirty="0" err="1" smtClean="0">
                  <a:solidFill>
                    <a:srgbClr val="C00000"/>
                  </a:solidFill>
                </a:rPr>
                <a:t>캐</a:t>
              </a:r>
              <a:r>
                <a:rPr lang="ko-KR" altLang="en-US" sz="800" b="1" dirty="0" err="1">
                  <a:solidFill>
                    <a:srgbClr val="C00000"/>
                  </a:solidFill>
                </a:rPr>
                <a:t>쉬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1520" y="1719096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내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보유캐쉬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1364" y="2187156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 </a:t>
              </a:r>
              <a:r>
                <a:rPr lang="ko-KR" altLang="en-US" sz="600" b="1" dirty="0" err="1" smtClean="0">
                  <a:solidFill>
                    <a:schemeClr val="accent5">
                      <a:lumMod val="75000"/>
                    </a:schemeClr>
                  </a:solidFill>
                </a:rPr>
                <a:t>마일리</a:t>
              </a:r>
              <a:r>
                <a:rPr lang="ko-KR" altLang="en-US" sz="600" b="1" dirty="0" err="1">
                  <a:solidFill>
                    <a:schemeClr val="accent5">
                      <a:lumMod val="75000"/>
                    </a:schemeClr>
                  </a:solidFill>
                </a:rPr>
                <a:t>지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1520" y="2060848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잔여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마일리지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0544" y="2488740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구매 내역</a:t>
              </a:r>
              <a:endParaRPr lang="ko-KR" altLang="en-US" sz="1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67128" y="278393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복권 당첨 확인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63712" y="338552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tx2">
                      <a:lumMod val="75000"/>
                    </a:schemeClr>
                  </a:solidFill>
                </a:rPr>
                <a:t>캐쉬</a:t>
              </a:r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 출금 신청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7616" y="369184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쪽지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3712" y="39844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정보 수정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81364" y="4286457"/>
              <a:ext cx="881876" cy="35122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지금바로충전</a:t>
              </a:r>
              <a:endParaRPr lang="ko-KR" alt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3712" y="30811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복권 받기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862096" y="1338308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1. </a:t>
            </a:r>
            <a:r>
              <a:rPr lang="ko-KR" altLang="en-US" sz="1050" dirty="0" smtClean="0"/>
              <a:t>결제금액선</a:t>
            </a:r>
            <a:r>
              <a:rPr lang="ko-KR" altLang="en-US" sz="1050" dirty="0"/>
              <a:t>택</a:t>
            </a:r>
            <a:endParaRPr lang="ko-KR" altLang="en-US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017008"/>
              </p:ext>
            </p:extLst>
          </p:nvPr>
        </p:nvGraphicFramePr>
        <p:xfrm>
          <a:off x="3059832" y="1674715"/>
          <a:ext cx="4373712" cy="1917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3221584"/>
              </a:tblGrid>
              <a:tr h="23812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결제금액</a:t>
                      </a:r>
                      <a:endParaRPr lang="ko-KR" altLang="en-US" sz="9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+ 300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+ 600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</a:t>
                      </a:r>
                      <a:r>
                        <a:rPr lang="en-US" altLang="ko-KR" sz="8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900 </a:t>
                      </a:r>
                      <a:r>
                        <a:rPr lang="ko-KR" altLang="en-US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50,000 </a:t>
                      </a:r>
                      <a:r>
                        <a:rPr lang="ko-KR" altLang="en-US" sz="9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+ 1,500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u="non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</a:t>
                      </a:r>
                      <a:r>
                        <a:rPr lang="en-US" altLang="ko-KR" sz="800" u="sng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5,000</a:t>
                      </a:r>
                      <a:r>
                        <a:rPr lang="en-US" altLang="ko-KR" sz="800" u="none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2862096" y="4051943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</a:t>
            </a:r>
            <a:r>
              <a:rPr lang="en-US" altLang="ko-KR" sz="1050" dirty="0" smtClean="0"/>
              <a:t>. </a:t>
            </a:r>
            <a:r>
              <a:rPr lang="ko-KR" altLang="en-US" sz="1050" dirty="0" smtClean="0"/>
              <a:t>결제방법선택</a:t>
            </a:r>
            <a:endParaRPr lang="ko-KR" altLang="en-US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131840" y="3645024"/>
            <a:ext cx="4176464" cy="292608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결제금액 </a:t>
            </a:r>
            <a:r>
              <a:rPr lang="en-US" altLang="ko-KR" sz="800" b="1" dirty="0"/>
              <a:t>: 22,000</a:t>
            </a:r>
            <a:r>
              <a:rPr lang="ko-KR" altLang="en-US" sz="800" b="1" dirty="0"/>
              <a:t>원</a:t>
            </a:r>
            <a:r>
              <a:rPr lang="en-US" altLang="ko-KR" sz="800" b="1" dirty="0"/>
              <a:t>(</a:t>
            </a:r>
            <a:r>
              <a:rPr lang="ko-KR" altLang="en-US" sz="800" b="1" dirty="0"/>
              <a:t>부가세</a:t>
            </a:r>
            <a:r>
              <a:rPr lang="en-US" altLang="ko-KR" sz="800" b="1" dirty="0"/>
              <a:t>10% </a:t>
            </a:r>
            <a:r>
              <a:rPr lang="ko-KR" altLang="en-US" sz="800" b="1" dirty="0"/>
              <a:t>포함</a:t>
            </a:r>
            <a:r>
              <a:rPr lang="en-US" altLang="ko-KR" sz="800" b="1" dirty="0"/>
              <a:t>) → </a:t>
            </a:r>
            <a:r>
              <a:rPr lang="ko-KR" altLang="en-US" sz="800" b="1" dirty="0"/>
              <a:t>충전캐시 </a:t>
            </a:r>
            <a:r>
              <a:rPr lang="en-US" altLang="ko-KR" sz="800" b="1" dirty="0" smtClean="0"/>
              <a:t>20,000</a:t>
            </a:r>
            <a:r>
              <a:rPr lang="ko-KR" altLang="en-US" sz="800" b="1" dirty="0" smtClean="0"/>
              <a:t>원</a:t>
            </a:r>
            <a:r>
              <a:rPr lang="en-US" altLang="ko-KR" sz="800" b="1" dirty="0" smtClean="0"/>
              <a:t> </a:t>
            </a:r>
            <a:r>
              <a:rPr lang="en-US" altLang="ko-KR" sz="800" b="1" dirty="0"/>
              <a:t>+ </a:t>
            </a:r>
            <a:r>
              <a:rPr lang="ko-KR" altLang="en-US" sz="800" b="1" dirty="0" err="1" smtClean="0"/>
              <a:t>마일리지</a:t>
            </a:r>
            <a:r>
              <a:rPr lang="ko-KR" altLang="en-US" sz="800" b="1" dirty="0" smtClean="0"/>
              <a:t> </a:t>
            </a:r>
            <a:r>
              <a:rPr lang="en-US" altLang="ko-KR" sz="800" b="1" dirty="0"/>
              <a:t>600M</a:t>
            </a:r>
            <a:endParaRPr lang="ko-KR" altLang="en-US" sz="1600" b="1" dirty="0"/>
          </a:p>
        </p:txBody>
      </p:sp>
      <p:grpSp>
        <p:nvGrpSpPr>
          <p:cNvPr id="70" name="그룹 69"/>
          <p:cNvGrpSpPr/>
          <p:nvPr/>
        </p:nvGrpSpPr>
        <p:grpSpPr>
          <a:xfrm>
            <a:off x="3059832" y="4293096"/>
            <a:ext cx="4392488" cy="1728192"/>
            <a:chOff x="3023828" y="4293096"/>
            <a:chExt cx="4392488" cy="2088232"/>
          </a:xfrm>
        </p:grpSpPr>
        <p:sp>
          <p:nvSpPr>
            <p:cNvPr id="56" name="직사각형 55"/>
            <p:cNvSpPr/>
            <p:nvPr/>
          </p:nvSpPr>
          <p:spPr>
            <a:xfrm>
              <a:off x="3023828" y="4293096"/>
              <a:ext cx="4392488" cy="2088232"/>
            </a:xfrm>
            <a:prstGeom prst="rect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3131840" y="4941168"/>
              <a:ext cx="41404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3131840" y="5661248"/>
              <a:ext cx="41404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059832" y="4496357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휴대폰 </a:t>
              </a: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</a:rPr>
                <a:t>· 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일반전화</a:t>
              </a:r>
              <a:endParaRPr lang="ko-KR" altLang="en-US" sz="36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59832" y="515719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카드결제 </a:t>
              </a: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</a:rPr>
                <a:t>· 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계좌이체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059832" y="587727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>
                  <a:solidFill>
                    <a:schemeClr val="bg1">
                      <a:lumMod val="65000"/>
                    </a:schemeClr>
                  </a:solidFill>
                </a:rPr>
                <a:t>마일리지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5796136" y="4490286"/>
              <a:ext cx="1008112" cy="23485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/>
                <a:t>폰빌</a:t>
              </a:r>
              <a:r>
                <a:rPr lang="ko-KR" altLang="en-US" sz="900" b="1" dirty="0" smtClean="0"/>
                <a:t> 받는 전화</a:t>
              </a:r>
              <a:endParaRPr lang="ko-KR" altLang="en-US" b="1" dirty="0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4716016" y="4490286"/>
              <a:ext cx="1008112" cy="23485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휴대폰</a:t>
              </a:r>
              <a:endParaRPr lang="ko-KR" altLang="en-US" sz="1600" b="1" dirty="0"/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5796136" y="5013176"/>
              <a:ext cx="1008112" cy="234858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해외신용카드</a:t>
              </a:r>
              <a:endParaRPr lang="ko-KR" altLang="en-US" b="1" dirty="0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716016" y="5013176"/>
              <a:ext cx="1008112" cy="23485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신용카드결제</a:t>
              </a:r>
              <a:endParaRPr lang="ko-KR" altLang="en-US" sz="1600" b="1" dirty="0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5796136" y="5348286"/>
              <a:ext cx="1008112" cy="23485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무통장입금</a:t>
              </a:r>
              <a:endParaRPr lang="ko-KR" altLang="en-US" b="1" dirty="0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4716016" y="5348286"/>
              <a:ext cx="1008112" cy="23485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계좌이체</a:t>
              </a:r>
              <a:endParaRPr lang="ko-KR" altLang="en-US" sz="1600" b="1" dirty="0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4716016" y="5877272"/>
              <a:ext cx="1008112" cy="23485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/>
                <a:t>마일리지</a:t>
              </a:r>
              <a:endParaRPr lang="ko-KR" altLang="en-US" sz="1600" b="1" dirty="0"/>
            </a:p>
          </p:txBody>
        </p:sp>
      </p:grpSp>
      <p:sp>
        <p:nvSpPr>
          <p:cNvPr id="71" name="직사각형 70"/>
          <p:cNvSpPr/>
          <p:nvPr/>
        </p:nvSpPr>
        <p:spPr>
          <a:xfrm>
            <a:off x="3059832" y="6093296"/>
            <a:ext cx="439248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* 캐시 충전 시 결제금액의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VAT(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부가세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) 10%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가 별도로 청구 됩니다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결제가 모두 완료되기 전에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결제창을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닫으시면 오류로 결제가 완료되지 않을 수 있습니다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충전 캐시는 모두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소진될때까지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자유롭게 이용하실 수 있습니다</a:t>
            </a:r>
            <a:r>
              <a:rPr lang="en-US" altLang="ko-KR" sz="7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적립된 캐시 또는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마일리지는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별도로 지정된 사용기간이 없습니다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63388" y="291283"/>
            <a:ext cx="56808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확인 완료 클릭 </a:t>
            </a:r>
            <a:r>
              <a:rPr lang="en-US" altLang="ko-KR" dirty="0" smtClean="0"/>
              <a:t>– </a:t>
            </a:r>
            <a:r>
              <a:rPr lang="ko-KR" altLang="en-US" sz="1400" b="1" dirty="0" smtClean="0"/>
              <a:t>상세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해외신용카드 결제</a:t>
            </a:r>
            <a:r>
              <a:rPr lang="en-US" altLang="ko-KR" sz="1400" b="1" dirty="0" smtClean="0"/>
              <a:t>]</a:t>
            </a:r>
            <a:endParaRPr lang="ko-KR" altLang="en-US" b="1" dirty="0"/>
          </a:p>
        </p:txBody>
      </p:sp>
      <p:sp>
        <p:nvSpPr>
          <p:cNvPr id="73" name="타원 72"/>
          <p:cNvSpPr/>
          <p:nvPr/>
        </p:nvSpPr>
        <p:spPr>
          <a:xfrm>
            <a:off x="251520" y="260648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4" name="순서도: 지연 53"/>
          <p:cNvSpPr/>
          <p:nvPr/>
        </p:nvSpPr>
        <p:spPr>
          <a:xfrm>
            <a:off x="5489816" y="404664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b="1" dirty="0"/>
          </a:p>
        </p:txBody>
      </p:sp>
      <p:grpSp>
        <p:nvGrpSpPr>
          <p:cNvPr id="53" name="그룹 52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55" name="TextBox 54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3-20</a:t>
              </a:r>
              <a:endParaRPr lang="ko-KR" alt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27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257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8" y="198337"/>
            <a:ext cx="8245358" cy="142380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30528" y="3212976"/>
            <a:ext cx="6840760" cy="504056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958761"/>
              </p:ext>
            </p:extLst>
          </p:nvPr>
        </p:nvGraphicFramePr>
        <p:xfrm>
          <a:off x="1346552" y="32741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상호명 및 회사주소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203968"/>
              </p:ext>
            </p:extLst>
          </p:nvPr>
        </p:nvGraphicFramePr>
        <p:xfrm>
          <a:off x="1331640" y="2708920"/>
          <a:ext cx="75608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회사소개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메가밀리언구입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파워볼구입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개인보호정책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이용약관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Q&amp;A</a:t>
                      </a:r>
                      <a:endParaRPr lang="ko-KR" altLang="en-US" sz="8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65728" y="3789040"/>
            <a:ext cx="6644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은 미국복권 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</a:rPr>
              <a:t>구매대행 사이트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이며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19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세 미만 청소년은 이용하실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과도한 구매는 올바른 선택이 될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25485" y="1844824"/>
            <a:ext cx="5256584" cy="792088"/>
            <a:chOff x="2699792" y="3861048"/>
            <a:chExt cx="5256584" cy="792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861048"/>
              <a:ext cx="955535" cy="7920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4831" y="3861048"/>
              <a:ext cx="919217" cy="73270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3" y="3861048"/>
              <a:ext cx="879251" cy="73270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3861048"/>
              <a:ext cx="1080120" cy="74675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24" name="TextBox 23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3-21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28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72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57299"/>
            <a:ext cx="7706856" cy="447494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1640" y="1315225"/>
            <a:ext cx="80986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결제하</a:t>
            </a:r>
            <a:r>
              <a:rPr lang="ko-KR" altLang="en-US" sz="1100" b="1" dirty="0"/>
              <a:t>기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1458734" y="1667413"/>
            <a:ext cx="609908" cy="144016"/>
          </a:xfrm>
          <a:prstGeom prst="rect">
            <a:avLst/>
          </a:prstGeom>
          <a:solidFill>
            <a:srgbClr val="447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56818" y="1649901"/>
            <a:ext cx="917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85000"/>
                  </a:schemeClr>
                </a:solidFill>
              </a:rPr>
              <a:t>결제하기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29080" y="1339624"/>
            <a:ext cx="1030552" cy="3419808"/>
            <a:chOff x="229080" y="1305336"/>
            <a:chExt cx="1030552" cy="3419808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29080" y="1305336"/>
              <a:ext cx="984628" cy="3419808"/>
            </a:xfrm>
            <a:prstGeom prst="roundRect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noFill/>
                </a:ln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81364" y="1382068"/>
              <a:ext cx="881876" cy="216403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닉네임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1364" y="1845404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____________ </a:t>
              </a:r>
              <a:r>
                <a:rPr lang="ko-KR" altLang="en-US" sz="800" b="1" dirty="0" err="1" smtClean="0">
                  <a:solidFill>
                    <a:srgbClr val="C00000"/>
                  </a:solidFill>
                </a:rPr>
                <a:t>캐</a:t>
              </a:r>
              <a:r>
                <a:rPr lang="ko-KR" altLang="en-US" sz="800" b="1" dirty="0" err="1">
                  <a:solidFill>
                    <a:srgbClr val="C00000"/>
                  </a:solidFill>
                </a:rPr>
                <a:t>쉬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1520" y="1719096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내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보유캐쉬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1364" y="2187156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 </a:t>
              </a:r>
              <a:r>
                <a:rPr lang="ko-KR" altLang="en-US" sz="600" b="1" dirty="0" err="1" smtClean="0">
                  <a:solidFill>
                    <a:schemeClr val="accent5">
                      <a:lumMod val="75000"/>
                    </a:schemeClr>
                  </a:solidFill>
                </a:rPr>
                <a:t>마일리</a:t>
              </a:r>
              <a:r>
                <a:rPr lang="ko-KR" altLang="en-US" sz="600" b="1" dirty="0" err="1">
                  <a:solidFill>
                    <a:schemeClr val="accent5">
                      <a:lumMod val="75000"/>
                    </a:schemeClr>
                  </a:solidFill>
                </a:rPr>
                <a:t>지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1520" y="2060848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잔여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마일리지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0544" y="2488740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구매 내역</a:t>
              </a:r>
              <a:endParaRPr lang="ko-KR" altLang="en-US" sz="1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67128" y="278393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복권 당첨 확인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63712" y="338552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tx2">
                      <a:lumMod val="75000"/>
                    </a:schemeClr>
                  </a:solidFill>
                </a:rPr>
                <a:t>캐쉬</a:t>
              </a:r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 출금 신청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7616" y="369184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쪽지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3712" y="39844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정보 수정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81364" y="4286457"/>
              <a:ext cx="881876" cy="35122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지금바로충전</a:t>
              </a:r>
              <a:endParaRPr lang="ko-KR" alt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3712" y="30811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복권 받기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862096" y="1338308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1. </a:t>
            </a:r>
            <a:r>
              <a:rPr lang="ko-KR" altLang="en-US" sz="1050" dirty="0" smtClean="0"/>
              <a:t>결제금액선</a:t>
            </a:r>
            <a:r>
              <a:rPr lang="ko-KR" altLang="en-US" sz="1050" dirty="0"/>
              <a:t>택</a:t>
            </a:r>
            <a:endParaRPr lang="ko-KR" altLang="en-US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160567"/>
              </p:ext>
            </p:extLst>
          </p:nvPr>
        </p:nvGraphicFramePr>
        <p:xfrm>
          <a:off x="3059832" y="1674715"/>
          <a:ext cx="4373712" cy="1917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3221584"/>
              </a:tblGrid>
              <a:tr h="23812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결제금액</a:t>
                      </a:r>
                      <a:endParaRPr lang="ko-KR" altLang="en-US" sz="9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+ 300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+ 600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</a:t>
                      </a:r>
                      <a:r>
                        <a:rPr lang="en-US" altLang="ko-KR" sz="8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900 </a:t>
                      </a:r>
                      <a:r>
                        <a:rPr lang="ko-KR" altLang="en-US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50,000 </a:t>
                      </a:r>
                      <a:r>
                        <a:rPr lang="ko-KR" altLang="en-US" sz="9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+ 1,500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u="non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</a:t>
                      </a:r>
                      <a:r>
                        <a:rPr lang="en-US" altLang="ko-KR" sz="800" u="sng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5,000</a:t>
                      </a:r>
                      <a:r>
                        <a:rPr lang="en-US" altLang="ko-KR" sz="800" u="none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2862096" y="4051943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</a:t>
            </a:r>
            <a:r>
              <a:rPr lang="en-US" altLang="ko-KR" sz="1050" dirty="0" smtClean="0"/>
              <a:t>. </a:t>
            </a:r>
            <a:r>
              <a:rPr lang="ko-KR" altLang="en-US" sz="1050" dirty="0" smtClean="0"/>
              <a:t>결제방법선택</a:t>
            </a:r>
            <a:endParaRPr lang="ko-KR" altLang="en-US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131840" y="3645024"/>
            <a:ext cx="4176464" cy="292608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결제금액 </a:t>
            </a:r>
            <a:r>
              <a:rPr lang="en-US" altLang="ko-KR" sz="800" b="1" dirty="0"/>
              <a:t>: 22,000</a:t>
            </a:r>
            <a:r>
              <a:rPr lang="ko-KR" altLang="en-US" sz="800" b="1" dirty="0"/>
              <a:t>원</a:t>
            </a:r>
            <a:r>
              <a:rPr lang="en-US" altLang="ko-KR" sz="800" b="1" dirty="0"/>
              <a:t>(</a:t>
            </a:r>
            <a:r>
              <a:rPr lang="ko-KR" altLang="en-US" sz="800" b="1" dirty="0"/>
              <a:t>부가세</a:t>
            </a:r>
            <a:r>
              <a:rPr lang="en-US" altLang="ko-KR" sz="800" b="1" dirty="0"/>
              <a:t>10% </a:t>
            </a:r>
            <a:r>
              <a:rPr lang="ko-KR" altLang="en-US" sz="800" b="1" dirty="0"/>
              <a:t>포함</a:t>
            </a:r>
            <a:r>
              <a:rPr lang="en-US" altLang="ko-KR" sz="800" b="1" dirty="0"/>
              <a:t>) → </a:t>
            </a:r>
            <a:r>
              <a:rPr lang="ko-KR" altLang="en-US" sz="800" b="1" dirty="0"/>
              <a:t>충전캐시 </a:t>
            </a:r>
            <a:r>
              <a:rPr lang="en-US" altLang="ko-KR" sz="800" b="1" dirty="0" smtClean="0"/>
              <a:t>20,000</a:t>
            </a:r>
            <a:r>
              <a:rPr lang="ko-KR" altLang="en-US" sz="800" b="1" dirty="0" smtClean="0"/>
              <a:t>원</a:t>
            </a:r>
            <a:r>
              <a:rPr lang="en-US" altLang="ko-KR" sz="800" b="1" dirty="0" smtClean="0"/>
              <a:t> </a:t>
            </a:r>
            <a:r>
              <a:rPr lang="en-US" altLang="ko-KR" sz="800" b="1" dirty="0"/>
              <a:t>+ </a:t>
            </a:r>
            <a:r>
              <a:rPr lang="ko-KR" altLang="en-US" sz="800" b="1" dirty="0" err="1" smtClean="0"/>
              <a:t>마일리지</a:t>
            </a:r>
            <a:r>
              <a:rPr lang="ko-KR" altLang="en-US" sz="800" b="1" dirty="0" smtClean="0"/>
              <a:t> </a:t>
            </a:r>
            <a:r>
              <a:rPr lang="en-US" altLang="ko-KR" sz="800" b="1" dirty="0"/>
              <a:t>600M</a:t>
            </a:r>
            <a:endParaRPr lang="ko-KR" altLang="en-US" sz="1600" b="1" dirty="0"/>
          </a:p>
        </p:txBody>
      </p:sp>
      <p:grpSp>
        <p:nvGrpSpPr>
          <p:cNvPr id="70" name="그룹 69"/>
          <p:cNvGrpSpPr/>
          <p:nvPr/>
        </p:nvGrpSpPr>
        <p:grpSpPr>
          <a:xfrm>
            <a:off x="3059832" y="4293096"/>
            <a:ext cx="4392488" cy="1728192"/>
            <a:chOff x="3023828" y="4293096"/>
            <a:chExt cx="4392488" cy="2088232"/>
          </a:xfrm>
        </p:grpSpPr>
        <p:sp>
          <p:nvSpPr>
            <p:cNvPr id="56" name="직사각형 55"/>
            <p:cNvSpPr/>
            <p:nvPr/>
          </p:nvSpPr>
          <p:spPr>
            <a:xfrm>
              <a:off x="3023828" y="4293096"/>
              <a:ext cx="4392488" cy="2088232"/>
            </a:xfrm>
            <a:prstGeom prst="rect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3131840" y="4941168"/>
              <a:ext cx="41404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3131840" y="5661248"/>
              <a:ext cx="41404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059832" y="4496357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휴대폰 </a:t>
              </a: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</a:rPr>
                <a:t>· 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일반전화</a:t>
              </a:r>
              <a:endParaRPr lang="ko-KR" altLang="en-US" sz="36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59832" y="515719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카드결제 </a:t>
              </a: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</a:rPr>
                <a:t>· 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계좌이체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059832" y="587727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>
                  <a:solidFill>
                    <a:schemeClr val="bg1">
                      <a:lumMod val="65000"/>
                    </a:schemeClr>
                  </a:solidFill>
                </a:rPr>
                <a:t>마일리지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5796136" y="4490286"/>
              <a:ext cx="1008112" cy="23485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/>
                <a:t>폰빌</a:t>
              </a:r>
              <a:r>
                <a:rPr lang="ko-KR" altLang="en-US" sz="900" b="1" dirty="0" smtClean="0"/>
                <a:t> 받는 전화</a:t>
              </a:r>
              <a:endParaRPr lang="ko-KR" altLang="en-US" b="1" dirty="0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4716016" y="4490286"/>
              <a:ext cx="1008112" cy="23485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휴대폰</a:t>
              </a:r>
              <a:endParaRPr lang="ko-KR" altLang="en-US" sz="1600" b="1" dirty="0"/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5796136" y="5013176"/>
              <a:ext cx="1008112" cy="234858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해외신용카드</a:t>
              </a:r>
              <a:endParaRPr lang="ko-KR" altLang="en-US" b="1" dirty="0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716016" y="5013176"/>
              <a:ext cx="1008112" cy="23485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신용카드결제</a:t>
              </a:r>
              <a:endParaRPr lang="ko-KR" altLang="en-US" sz="1600" b="1" dirty="0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5796136" y="5348286"/>
              <a:ext cx="1008112" cy="23485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무통장입금</a:t>
              </a:r>
              <a:endParaRPr lang="ko-KR" altLang="en-US" b="1" dirty="0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4716016" y="5348286"/>
              <a:ext cx="1008112" cy="23485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계좌이체</a:t>
              </a:r>
              <a:endParaRPr lang="ko-KR" altLang="en-US" sz="1600" b="1" dirty="0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4716016" y="5877272"/>
              <a:ext cx="1008112" cy="23485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/>
                <a:t>마일리지</a:t>
              </a:r>
              <a:endParaRPr lang="ko-KR" altLang="en-US" sz="1600" b="1" dirty="0"/>
            </a:p>
          </p:txBody>
        </p:sp>
      </p:grpSp>
      <p:sp>
        <p:nvSpPr>
          <p:cNvPr id="71" name="직사각형 70"/>
          <p:cNvSpPr/>
          <p:nvPr/>
        </p:nvSpPr>
        <p:spPr>
          <a:xfrm>
            <a:off x="3059832" y="6093296"/>
            <a:ext cx="439248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* 캐시 충전 시 결제금액의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VAT(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부가세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) 10%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가 별도로 청구 됩니다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결제가 모두 완료되기 전에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결제창을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닫으시면 오류로 결제가 완료되지 않을 수 있습니다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충전 캐시는 모두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소진될때까지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자유롭게 이용하실 수 있습니다</a:t>
            </a:r>
            <a:r>
              <a:rPr lang="en-US" altLang="ko-KR" sz="7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적립된 캐시 또는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마일리지는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별도로 지정된 사용기간이 없습니다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51520" y="291283"/>
            <a:ext cx="449268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상세</a:t>
            </a:r>
            <a:r>
              <a:rPr lang="en-US" altLang="ko-KR" sz="1400" b="1" dirty="0" smtClean="0"/>
              <a:t> [</a:t>
            </a:r>
            <a:r>
              <a:rPr lang="ko-KR" altLang="en-US" sz="1400" b="1" dirty="0" smtClean="0"/>
              <a:t>신용카드결제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클릭</a:t>
            </a:r>
            <a:endParaRPr lang="ko-KR" altLang="en-US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42" y="1985671"/>
            <a:ext cx="4888974" cy="3903921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1985808" y="1863230"/>
            <a:ext cx="576064" cy="1986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팝업</a:t>
            </a:r>
            <a:endParaRPr lang="ko-KR" altLang="en-US" b="1" dirty="0"/>
          </a:p>
        </p:txBody>
      </p:sp>
      <p:grpSp>
        <p:nvGrpSpPr>
          <p:cNvPr id="53" name="그룹 52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57" name="TextBox 56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3-22</a:t>
              </a:r>
              <a:endParaRPr lang="ko-KR" alt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29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2961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8" y="198337"/>
            <a:ext cx="8245358" cy="142380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30528" y="3212976"/>
            <a:ext cx="6840760" cy="504056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958761"/>
              </p:ext>
            </p:extLst>
          </p:nvPr>
        </p:nvGraphicFramePr>
        <p:xfrm>
          <a:off x="1346552" y="32741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상호명 및 회사주소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203968"/>
              </p:ext>
            </p:extLst>
          </p:nvPr>
        </p:nvGraphicFramePr>
        <p:xfrm>
          <a:off x="1331640" y="2708920"/>
          <a:ext cx="75608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회사소개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메가밀리언구입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파워볼구입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개인보호정책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이용약관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Q&amp;A</a:t>
                      </a:r>
                      <a:endParaRPr lang="ko-KR" altLang="en-US" sz="8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65728" y="3789040"/>
            <a:ext cx="6644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은 미국복권 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</a:rPr>
              <a:t>구매대행 사이트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이며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19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세 미만 청소년은 이용하실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과도한 구매는 올바른 선택이 될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25485" y="1844824"/>
            <a:ext cx="5256584" cy="792088"/>
            <a:chOff x="2699792" y="3861048"/>
            <a:chExt cx="5256584" cy="792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861048"/>
              <a:ext cx="955535" cy="7920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4831" y="3861048"/>
              <a:ext cx="919217" cy="73270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3" y="3861048"/>
              <a:ext cx="879251" cy="73270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3861048"/>
              <a:ext cx="1080120" cy="74675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24" name="TextBox 23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3-23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30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72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9512" y="459277"/>
            <a:ext cx="8784976" cy="62100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79512" y="260648"/>
            <a:ext cx="1440160" cy="1986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팝업 연결</a:t>
            </a:r>
            <a:endParaRPr lang="ko-KR" altLang="en-US" b="1" dirty="0"/>
          </a:p>
        </p:txBody>
      </p:sp>
      <p:sp>
        <p:nvSpPr>
          <p:cNvPr id="8" name="오른쪽 화살표 7"/>
          <p:cNvSpPr/>
          <p:nvPr/>
        </p:nvSpPr>
        <p:spPr>
          <a:xfrm>
            <a:off x="3923928" y="1844824"/>
            <a:ext cx="288032" cy="2880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48680"/>
            <a:ext cx="3426740" cy="27363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48680"/>
            <a:ext cx="3426740" cy="2736304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10" name="TextBox 9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3-24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31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5916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57299"/>
            <a:ext cx="7706856" cy="447494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1640" y="1315225"/>
            <a:ext cx="80986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결제하</a:t>
            </a:r>
            <a:r>
              <a:rPr lang="ko-KR" altLang="en-US" sz="1100" b="1" dirty="0"/>
              <a:t>기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1458734" y="1667413"/>
            <a:ext cx="609908" cy="144016"/>
          </a:xfrm>
          <a:prstGeom prst="rect">
            <a:avLst/>
          </a:prstGeom>
          <a:solidFill>
            <a:srgbClr val="447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56818" y="1649901"/>
            <a:ext cx="917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85000"/>
                  </a:schemeClr>
                </a:solidFill>
              </a:rPr>
              <a:t>결제하기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29080" y="1339624"/>
            <a:ext cx="1030552" cy="3419808"/>
            <a:chOff x="229080" y="1305336"/>
            <a:chExt cx="1030552" cy="3419808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29080" y="1305336"/>
              <a:ext cx="984628" cy="3419808"/>
            </a:xfrm>
            <a:prstGeom prst="roundRect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noFill/>
                </a:ln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81364" y="1382068"/>
              <a:ext cx="881876" cy="216403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닉네임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1364" y="1845404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____________ </a:t>
              </a:r>
              <a:r>
                <a:rPr lang="ko-KR" altLang="en-US" sz="800" b="1" dirty="0" err="1" smtClean="0">
                  <a:solidFill>
                    <a:srgbClr val="C00000"/>
                  </a:solidFill>
                </a:rPr>
                <a:t>캐</a:t>
              </a:r>
              <a:r>
                <a:rPr lang="ko-KR" altLang="en-US" sz="800" b="1" dirty="0" err="1">
                  <a:solidFill>
                    <a:srgbClr val="C00000"/>
                  </a:solidFill>
                </a:rPr>
                <a:t>쉬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1520" y="1719096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내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보유캐쉬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1364" y="2187156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 </a:t>
              </a:r>
              <a:r>
                <a:rPr lang="ko-KR" altLang="en-US" sz="600" b="1" dirty="0" err="1" smtClean="0">
                  <a:solidFill>
                    <a:schemeClr val="accent5">
                      <a:lumMod val="75000"/>
                    </a:schemeClr>
                  </a:solidFill>
                </a:rPr>
                <a:t>마일리</a:t>
              </a:r>
              <a:r>
                <a:rPr lang="ko-KR" altLang="en-US" sz="600" b="1" dirty="0" err="1">
                  <a:solidFill>
                    <a:schemeClr val="accent5">
                      <a:lumMod val="75000"/>
                    </a:schemeClr>
                  </a:solidFill>
                </a:rPr>
                <a:t>지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1520" y="2060848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잔여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마일리지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0544" y="2488740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구매 내역</a:t>
              </a:r>
              <a:endParaRPr lang="ko-KR" altLang="en-US" sz="1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67128" y="278393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복권 당첨 확인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63712" y="338552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tx2">
                      <a:lumMod val="75000"/>
                    </a:schemeClr>
                  </a:solidFill>
                </a:rPr>
                <a:t>캐쉬</a:t>
              </a:r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 출금 신청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7616" y="369184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쪽지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3712" y="39844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정보 수정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81364" y="4286457"/>
              <a:ext cx="881876" cy="35122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지금바로충전</a:t>
              </a:r>
              <a:endParaRPr lang="ko-KR" alt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3712" y="30811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복권 받기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862096" y="1338308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1. </a:t>
            </a:r>
            <a:r>
              <a:rPr lang="ko-KR" altLang="en-US" sz="1050" dirty="0" smtClean="0"/>
              <a:t>결제금액선</a:t>
            </a:r>
            <a:r>
              <a:rPr lang="ko-KR" altLang="en-US" sz="1050" dirty="0"/>
              <a:t>택</a:t>
            </a:r>
            <a:endParaRPr lang="ko-KR" altLang="en-US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95437"/>
              </p:ext>
            </p:extLst>
          </p:nvPr>
        </p:nvGraphicFramePr>
        <p:xfrm>
          <a:off x="3059832" y="1674715"/>
          <a:ext cx="4373712" cy="1917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3221584"/>
              </a:tblGrid>
              <a:tr h="23812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결제금액</a:t>
                      </a:r>
                      <a:endParaRPr lang="ko-KR" altLang="en-US" sz="9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+ 300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+ 600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</a:t>
                      </a:r>
                      <a:r>
                        <a:rPr lang="en-US" altLang="ko-KR" sz="8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900 </a:t>
                      </a:r>
                      <a:r>
                        <a:rPr lang="ko-KR" altLang="en-US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50,000 </a:t>
                      </a:r>
                      <a:r>
                        <a:rPr lang="ko-KR" altLang="en-US" sz="9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+ 1,500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u="non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</a:t>
                      </a:r>
                      <a:r>
                        <a:rPr lang="en-US" altLang="ko-KR" sz="800" u="sng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5,000</a:t>
                      </a:r>
                      <a:r>
                        <a:rPr lang="en-US" altLang="ko-KR" sz="800" u="none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2862096" y="4051943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</a:t>
            </a:r>
            <a:r>
              <a:rPr lang="en-US" altLang="ko-KR" sz="1050" dirty="0" smtClean="0"/>
              <a:t>. </a:t>
            </a:r>
            <a:r>
              <a:rPr lang="ko-KR" altLang="en-US" sz="1050" dirty="0" smtClean="0"/>
              <a:t>결제방법선택</a:t>
            </a:r>
            <a:endParaRPr lang="ko-KR" altLang="en-US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131840" y="3645024"/>
            <a:ext cx="4176464" cy="292608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결제금액 </a:t>
            </a:r>
            <a:r>
              <a:rPr lang="en-US" altLang="ko-KR" sz="800" b="1" dirty="0"/>
              <a:t>: 22,000</a:t>
            </a:r>
            <a:r>
              <a:rPr lang="ko-KR" altLang="en-US" sz="800" b="1" dirty="0"/>
              <a:t>원</a:t>
            </a:r>
            <a:r>
              <a:rPr lang="en-US" altLang="ko-KR" sz="800" b="1" dirty="0"/>
              <a:t>(</a:t>
            </a:r>
            <a:r>
              <a:rPr lang="ko-KR" altLang="en-US" sz="800" b="1" dirty="0"/>
              <a:t>부가세</a:t>
            </a:r>
            <a:r>
              <a:rPr lang="en-US" altLang="ko-KR" sz="800" b="1" dirty="0"/>
              <a:t>10% </a:t>
            </a:r>
            <a:r>
              <a:rPr lang="ko-KR" altLang="en-US" sz="800" b="1" dirty="0"/>
              <a:t>포함</a:t>
            </a:r>
            <a:r>
              <a:rPr lang="en-US" altLang="ko-KR" sz="800" b="1" dirty="0"/>
              <a:t>) → </a:t>
            </a:r>
            <a:r>
              <a:rPr lang="ko-KR" altLang="en-US" sz="800" b="1" dirty="0"/>
              <a:t>충전캐시 </a:t>
            </a:r>
            <a:r>
              <a:rPr lang="en-US" altLang="ko-KR" sz="800" b="1" dirty="0" smtClean="0"/>
              <a:t>20,000</a:t>
            </a:r>
            <a:r>
              <a:rPr lang="ko-KR" altLang="en-US" sz="800" b="1" dirty="0" smtClean="0"/>
              <a:t>원</a:t>
            </a:r>
            <a:r>
              <a:rPr lang="en-US" altLang="ko-KR" sz="800" b="1" dirty="0" smtClean="0"/>
              <a:t> </a:t>
            </a:r>
            <a:r>
              <a:rPr lang="en-US" altLang="ko-KR" sz="800" b="1" dirty="0"/>
              <a:t>+ </a:t>
            </a:r>
            <a:r>
              <a:rPr lang="ko-KR" altLang="en-US" sz="800" b="1" dirty="0" err="1" smtClean="0"/>
              <a:t>마일리지</a:t>
            </a:r>
            <a:r>
              <a:rPr lang="ko-KR" altLang="en-US" sz="800" b="1" dirty="0" smtClean="0"/>
              <a:t> </a:t>
            </a:r>
            <a:r>
              <a:rPr lang="en-US" altLang="ko-KR" sz="800" b="1" dirty="0"/>
              <a:t>600M</a:t>
            </a:r>
            <a:endParaRPr lang="ko-KR" altLang="en-US" sz="1600" b="1" dirty="0"/>
          </a:p>
        </p:txBody>
      </p:sp>
      <p:grpSp>
        <p:nvGrpSpPr>
          <p:cNvPr id="70" name="그룹 69"/>
          <p:cNvGrpSpPr/>
          <p:nvPr/>
        </p:nvGrpSpPr>
        <p:grpSpPr>
          <a:xfrm>
            <a:off x="3059832" y="4293096"/>
            <a:ext cx="4392488" cy="1728192"/>
            <a:chOff x="3023828" y="4293096"/>
            <a:chExt cx="4392488" cy="2088232"/>
          </a:xfrm>
        </p:grpSpPr>
        <p:sp>
          <p:nvSpPr>
            <p:cNvPr id="56" name="직사각형 55"/>
            <p:cNvSpPr/>
            <p:nvPr/>
          </p:nvSpPr>
          <p:spPr>
            <a:xfrm>
              <a:off x="3023828" y="4293096"/>
              <a:ext cx="4392488" cy="2088232"/>
            </a:xfrm>
            <a:prstGeom prst="rect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3131840" y="4941168"/>
              <a:ext cx="41404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3131840" y="5661248"/>
              <a:ext cx="41404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059832" y="4496357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휴대폰 </a:t>
              </a: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</a:rPr>
                <a:t>· 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일반전화</a:t>
              </a:r>
              <a:endParaRPr lang="ko-KR" altLang="en-US" sz="36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59832" y="515719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카드결제 </a:t>
              </a: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</a:rPr>
                <a:t>· 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계좌이체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059832" y="587727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>
                  <a:solidFill>
                    <a:schemeClr val="bg1">
                      <a:lumMod val="65000"/>
                    </a:schemeClr>
                  </a:solidFill>
                </a:rPr>
                <a:t>마일리지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5796136" y="4490286"/>
              <a:ext cx="1008112" cy="23485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/>
                <a:t>폰빌</a:t>
              </a:r>
              <a:r>
                <a:rPr lang="ko-KR" altLang="en-US" sz="900" b="1" dirty="0" smtClean="0"/>
                <a:t> 받는 전화</a:t>
              </a:r>
              <a:endParaRPr lang="ko-KR" altLang="en-US" b="1" dirty="0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4716016" y="4490286"/>
              <a:ext cx="1008112" cy="23485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휴대폰</a:t>
              </a:r>
              <a:endParaRPr lang="ko-KR" altLang="en-US" sz="1600" b="1" dirty="0"/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5796136" y="5013176"/>
              <a:ext cx="1008112" cy="234858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해외신용카드</a:t>
              </a:r>
              <a:endParaRPr lang="ko-KR" altLang="en-US" b="1" dirty="0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716016" y="5013176"/>
              <a:ext cx="1008112" cy="23485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신용카드결제</a:t>
              </a:r>
              <a:endParaRPr lang="ko-KR" altLang="en-US" sz="1600" b="1" dirty="0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5796136" y="5348286"/>
              <a:ext cx="1008112" cy="23485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무통장입금</a:t>
              </a:r>
              <a:endParaRPr lang="ko-KR" altLang="en-US" b="1" dirty="0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4716016" y="5348286"/>
              <a:ext cx="1008112" cy="23485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계좌이체</a:t>
              </a:r>
              <a:endParaRPr lang="ko-KR" altLang="en-US" sz="1600" b="1" dirty="0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4716016" y="5877272"/>
              <a:ext cx="1008112" cy="23485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/>
                <a:t>마일리지</a:t>
              </a:r>
              <a:endParaRPr lang="ko-KR" altLang="en-US" sz="1600" b="1" dirty="0"/>
            </a:p>
          </p:txBody>
        </p:sp>
      </p:grpSp>
      <p:sp>
        <p:nvSpPr>
          <p:cNvPr id="71" name="직사각형 70"/>
          <p:cNvSpPr/>
          <p:nvPr/>
        </p:nvSpPr>
        <p:spPr>
          <a:xfrm>
            <a:off x="3059832" y="6093296"/>
            <a:ext cx="439248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* 캐시 충전 시 결제금액의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VAT(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부가세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) 10%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가 별도로 청구 됩니다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결제가 모두 완료되기 전에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결제창을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닫으시면 오류로 결제가 완료되지 않을 수 있습니다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충전 캐시는 모두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소진될때까지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자유롭게 이용하실 수 있습니다</a:t>
            </a:r>
            <a:r>
              <a:rPr lang="en-US" altLang="ko-KR" sz="7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적립된 캐시 또는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마일리지는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별도로 지정된 사용기간이 없습니다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63388" y="291283"/>
            <a:ext cx="56808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확인 완료 클릭 </a:t>
            </a:r>
            <a:r>
              <a:rPr lang="en-US" altLang="ko-KR" dirty="0" smtClean="0"/>
              <a:t>– </a:t>
            </a:r>
            <a:r>
              <a:rPr lang="ko-KR" altLang="en-US" sz="1400" b="1" dirty="0" smtClean="0"/>
              <a:t>상세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계좌이체 결제</a:t>
            </a:r>
            <a:r>
              <a:rPr lang="en-US" altLang="ko-KR" sz="1400" b="1" dirty="0" smtClean="0"/>
              <a:t>]</a:t>
            </a:r>
            <a:endParaRPr lang="ko-KR" altLang="en-US" b="1" dirty="0"/>
          </a:p>
        </p:txBody>
      </p:sp>
      <p:sp>
        <p:nvSpPr>
          <p:cNvPr id="73" name="타원 72"/>
          <p:cNvSpPr/>
          <p:nvPr/>
        </p:nvSpPr>
        <p:spPr>
          <a:xfrm>
            <a:off x="251520" y="260648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4" name="순서도: 지연 53"/>
          <p:cNvSpPr/>
          <p:nvPr/>
        </p:nvSpPr>
        <p:spPr>
          <a:xfrm>
            <a:off x="5201784" y="404664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5</a:t>
            </a:r>
            <a:endParaRPr lang="ko-KR" altLang="en-US" b="1" dirty="0"/>
          </a:p>
        </p:txBody>
      </p:sp>
      <p:grpSp>
        <p:nvGrpSpPr>
          <p:cNvPr id="53" name="그룹 52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55" name="TextBox 54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3-25</a:t>
              </a:r>
              <a:endParaRPr lang="ko-KR" alt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32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773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8" y="198337"/>
            <a:ext cx="8245358" cy="142380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30528" y="3212976"/>
            <a:ext cx="6840760" cy="504056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958761"/>
              </p:ext>
            </p:extLst>
          </p:nvPr>
        </p:nvGraphicFramePr>
        <p:xfrm>
          <a:off x="1346552" y="32741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상호명 및 회사주소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203968"/>
              </p:ext>
            </p:extLst>
          </p:nvPr>
        </p:nvGraphicFramePr>
        <p:xfrm>
          <a:off x="1331640" y="2708920"/>
          <a:ext cx="75608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회사소개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메가밀리언구입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파워볼구입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개인보호정책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이용약관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Q&amp;A</a:t>
                      </a:r>
                      <a:endParaRPr lang="ko-KR" altLang="en-US" sz="8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65728" y="3789040"/>
            <a:ext cx="6644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은 미국복권 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</a:rPr>
              <a:t>구매대행 사이트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이며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19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세 미만 청소년은 이용하실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과도한 구매는 올바른 선택이 될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25485" y="1844824"/>
            <a:ext cx="5256584" cy="792088"/>
            <a:chOff x="2699792" y="3861048"/>
            <a:chExt cx="5256584" cy="792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861048"/>
              <a:ext cx="955535" cy="7920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4831" y="3861048"/>
              <a:ext cx="919217" cy="73270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3" y="3861048"/>
              <a:ext cx="879251" cy="73270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3861048"/>
              <a:ext cx="1080120" cy="74675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24" name="TextBox 23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3-26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33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72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57299"/>
            <a:ext cx="7706856" cy="447494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1640" y="1315225"/>
            <a:ext cx="80986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결제하</a:t>
            </a:r>
            <a:r>
              <a:rPr lang="ko-KR" altLang="en-US" sz="1100" b="1" dirty="0"/>
              <a:t>기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1458734" y="1667413"/>
            <a:ext cx="609908" cy="144016"/>
          </a:xfrm>
          <a:prstGeom prst="rect">
            <a:avLst/>
          </a:prstGeom>
          <a:solidFill>
            <a:srgbClr val="447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56818" y="1649901"/>
            <a:ext cx="917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85000"/>
                  </a:schemeClr>
                </a:solidFill>
              </a:rPr>
              <a:t>결제하기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29080" y="1339624"/>
            <a:ext cx="1030552" cy="3419808"/>
            <a:chOff x="229080" y="1305336"/>
            <a:chExt cx="1030552" cy="3419808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29080" y="1305336"/>
              <a:ext cx="984628" cy="3419808"/>
            </a:xfrm>
            <a:prstGeom prst="roundRect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noFill/>
                </a:ln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81364" y="1382068"/>
              <a:ext cx="881876" cy="216403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닉네임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1364" y="1845404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____________ </a:t>
              </a:r>
              <a:r>
                <a:rPr lang="ko-KR" altLang="en-US" sz="800" b="1" dirty="0" err="1" smtClean="0">
                  <a:solidFill>
                    <a:srgbClr val="C00000"/>
                  </a:solidFill>
                </a:rPr>
                <a:t>캐</a:t>
              </a:r>
              <a:r>
                <a:rPr lang="ko-KR" altLang="en-US" sz="800" b="1" dirty="0" err="1">
                  <a:solidFill>
                    <a:srgbClr val="C00000"/>
                  </a:solidFill>
                </a:rPr>
                <a:t>쉬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1520" y="1719096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내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보유캐쉬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1364" y="2187156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 </a:t>
              </a:r>
              <a:r>
                <a:rPr lang="ko-KR" altLang="en-US" sz="600" b="1" dirty="0" err="1" smtClean="0">
                  <a:solidFill>
                    <a:schemeClr val="accent5">
                      <a:lumMod val="75000"/>
                    </a:schemeClr>
                  </a:solidFill>
                </a:rPr>
                <a:t>마일리</a:t>
              </a:r>
              <a:r>
                <a:rPr lang="ko-KR" altLang="en-US" sz="600" b="1" dirty="0" err="1">
                  <a:solidFill>
                    <a:schemeClr val="accent5">
                      <a:lumMod val="75000"/>
                    </a:schemeClr>
                  </a:solidFill>
                </a:rPr>
                <a:t>지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1520" y="2060848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잔여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마일리지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0544" y="2488740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구매 내역</a:t>
              </a:r>
              <a:endParaRPr lang="ko-KR" altLang="en-US" sz="1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67128" y="278393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복권 당첨 확인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63712" y="338552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tx2">
                      <a:lumMod val="75000"/>
                    </a:schemeClr>
                  </a:solidFill>
                </a:rPr>
                <a:t>캐쉬</a:t>
              </a:r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 출금 신청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7616" y="369184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쪽지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3712" y="39844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정보 수정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81364" y="4286457"/>
              <a:ext cx="881876" cy="35122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지금바로충전</a:t>
              </a:r>
              <a:endParaRPr lang="ko-KR" alt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3712" y="30811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복권 받기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862096" y="1338308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1. </a:t>
            </a:r>
            <a:r>
              <a:rPr lang="ko-KR" altLang="en-US" sz="1050" dirty="0" smtClean="0"/>
              <a:t>결제금액선</a:t>
            </a:r>
            <a:r>
              <a:rPr lang="ko-KR" altLang="en-US" sz="1050" dirty="0"/>
              <a:t>택</a:t>
            </a:r>
            <a:endParaRPr lang="ko-KR" altLang="en-US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580816"/>
              </p:ext>
            </p:extLst>
          </p:nvPr>
        </p:nvGraphicFramePr>
        <p:xfrm>
          <a:off x="3059832" y="1674715"/>
          <a:ext cx="4373712" cy="1917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3221584"/>
              </a:tblGrid>
              <a:tr h="23812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결제금액</a:t>
                      </a:r>
                      <a:endParaRPr lang="ko-KR" altLang="en-US" sz="9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+ 300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+ 600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</a:t>
                      </a:r>
                      <a:r>
                        <a:rPr lang="en-US" altLang="ko-KR" sz="8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900 </a:t>
                      </a:r>
                      <a:r>
                        <a:rPr lang="ko-KR" altLang="en-US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50,000 </a:t>
                      </a:r>
                      <a:r>
                        <a:rPr lang="ko-KR" altLang="en-US" sz="9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+ 1,500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u="non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</a:t>
                      </a:r>
                      <a:r>
                        <a:rPr lang="en-US" altLang="ko-KR" sz="800" u="sng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5,000</a:t>
                      </a:r>
                      <a:r>
                        <a:rPr lang="en-US" altLang="ko-KR" sz="800" u="none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2862096" y="4051943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</a:t>
            </a:r>
            <a:r>
              <a:rPr lang="en-US" altLang="ko-KR" sz="1050" dirty="0" smtClean="0"/>
              <a:t>. </a:t>
            </a:r>
            <a:r>
              <a:rPr lang="ko-KR" altLang="en-US" sz="1050" dirty="0" smtClean="0"/>
              <a:t>결제방법선택</a:t>
            </a:r>
            <a:endParaRPr lang="ko-KR" altLang="en-US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131840" y="3645024"/>
            <a:ext cx="4176464" cy="292608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결제금액 </a:t>
            </a:r>
            <a:r>
              <a:rPr lang="en-US" altLang="ko-KR" sz="800" b="1" dirty="0"/>
              <a:t>: 22,000</a:t>
            </a:r>
            <a:r>
              <a:rPr lang="ko-KR" altLang="en-US" sz="800" b="1" dirty="0"/>
              <a:t>원</a:t>
            </a:r>
            <a:r>
              <a:rPr lang="en-US" altLang="ko-KR" sz="800" b="1" dirty="0"/>
              <a:t>(</a:t>
            </a:r>
            <a:r>
              <a:rPr lang="ko-KR" altLang="en-US" sz="800" b="1" dirty="0"/>
              <a:t>부가세</a:t>
            </a:r>
            <a:r>
              <a:rPr lang="en-US" altLang="ko-KR" sz="800" b="1" dirty="0"/>
              <a:t>10% </a:t>
            </a:r>
            <a:r>
              <a:rPr lang="ko-KR" altLang="en-US" sz="800" b="1" dirty="0"/>
              <a:t>포함</a:t>
            </a:r>
            <a:r>
              <a:rPr lang="en-US" altLang="ko-KR" sz="800" b="1" dirty="0"/>
              <a:t>) → </a:t>
            </a:r>
            <a:r>
              <a:rPr lang="ko-KR" altLang="en-US" sz="800" b="1" dirty="0"/>
              <a:t>충전캐시 </a:t>
            </a:r>
            <a:r>
              <a:rPr lang="en-US" altLang="ko-KR" sz="800" b="1" dirty="0" smtClean="0"/>
              <a:t>20,000</a:t>
            </a:r>
            <a:r>
              <a:rPr lang="ko-KR" altLang="en-US" sz="800" b="1" dirty="0" smtClean="0"/>
              <a:t>원</a:t>
            </a:r>
            <a:r>
              <a:rPr lang="en-US" altLang="ko-KR" sz="800" b="1" dirty="0" smtClean="0"/>
              <a:t> </a:t>
            </a:r>
            <a:r>
              <a:rPr lang="en-US" altLang="ko-KR" sz="800" b="1" dirty="0"/>
              <a:t>+ </a:t>
            </a:r>
            <a:r>
              <a:rPr lang="ko-KR" altLang="en-US" sz="800" b="1" dirty="0" err="1" smtClean="0"/>
              <a:t>마일리지</a:t>
            </a:r>
            <a:r>
              <a:rPr lang="ko-KR" altLang="en-US" sz="800" b="1" dirty="0" smtClean="0"/>
              <a:t> </a:t>
            </a:r>
            <a:r>
              <a:rPr lang="en-US" altLang="ko-KR" sz="800" b="1" dirty="0"/>
              <a:t>600M</a:t>
            </a:r>
            <a:endParaRPr lang="ko-KR" altLang="en-US" sz="1600" b="1" dirty="0"/>
          </a:p>
        </p:txBody>
      </p:sp>
      <p:grpSp>
        <p:nvGrpSpPr>
          <p:cNvPr id="70" name="그룹 69"/>
          <p:cNvGrpSpPr/>
          <p:nvPr/>
        </p:nvGrpSpPr>
        <p:grpSpPr>
          <a:xfrm>
            <a:off x="3059832" y="4293096"/>
            <a:ext cx="4392488" cy="1728192"/>
            <a:chOff x="3023828" y="4293096"/>
            <a:chExt cx="4392488" cy="2088232"/>
          </a:xfrm>
        </p:grpSpPr>
        <p:sp>
          <p:nvSpPr>
            <p:cNvPr id="56" name="직사각형 55"/>
            <p:cNvSpPr/>
            <p:nvPr/>
          </p:nvSpPr>
          <p:spPr>
            <a:xfrm>
              <a:off x="3023828" y="4293096"/>
              <a:ext cx="4392488" cy="2088232"/>
            </a:xfrm>
            <a:prstGeom prst="rect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3131840" y="4941168"/>
              <a:ext cx="41404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3131840" y="5661248"/>
              <a:ext cx="41404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059832" y="4496357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휴대폰 </a:t>
              </a: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</a:rPr>
                <a:t>· 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일반전화</a:t>
              </a:r>
              <a:endParaRPr lang="ko-KR" altLang="en-US" sz="36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59832" y="515719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카드결제 </a:t>
              </a: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</a:rPr>
                <a:t>· 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계좌이체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059832" y="587727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>
                  <a:solidFill>
                    <a:schemeClr val="bg1">
                      <a:lumMod val="65000"/>
                    </a:schemeClr>
                  </a:solidFill>
                </a:rPr>
                <a:t>마일리지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5796136" y="4490286"/>
              <a:ext cx="1008112" cy="23485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/>
                <a:t>폰빌</a:t>
              </a:r>
              <a:r>
                <a:rPr lang="ko-KR" altLang="en-US" sz="900" b="1" dirty="0" smtClean="0"/>
                <a:t> 받는 전화</a:t>
              </a:r>
              <a:endParaRPr lang="ko-KR" altLang="en-US" b="1" dirty="0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4716016" y="4490286"/>
              <a:ext cx="1008112" cy="23485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휴대폰</a:t>
              </a:r>
              <a:endParaRPr lang="ko-KR" altLang="en-US" sz="1600" b="1" dirty="0"/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5796136" y="5013176"/>
              <a:ext cx="1008112" cy="234858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해외신용카드</a:t>
              </a:r>
              <a:endParaRPr lang="ko-KR" altLang="en-US" b="1" dirty="0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716016" y="5013176"/>
              <a:ext cx="1008112" cy="23485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신용카드결제</a:t>
              </a:r>
              <a:endParaRPr lang="ko-KR" altLang="en-US" sz="1600" b="1" dirty="0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5796136" y="5348286"/>
              <a:ext cx="1008112" cy="23485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무통장입금</a:t>
              </a:r>
              <a:endParaRPr lang="ko-KR" altLang="en-US" b="1" dirty="0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4716016" y="5348286"/>
              <a:ext cx="1008112" cy="23485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계좌이체</a:t>
              </a:r>
              <a:endParaRPr lang="ko-KR" altLang="en-US" sz="1600" b="1" dirty="0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4716016" y="5877272"/>
              <a:ext cx="1008112" cy="23485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/>
                <a:t>마일리지</a:t>
              </a:r>
              <a:endParaRPr lang="ko-KR" altLang="en-US" sz="1600" b="1" dirty="0"/>
            </a:p>
          </p:txBody>
        </p:sp>
      </p:grpSp>
      <p:sp>
        <p:nvSpPr>
          <p:cNvPr id="71" name="직사각형 70"/>
          <p:cNvSpPr/>
          <p:nvPr/>
        </p:nvSpPr>
        <p:spPr>
          <a:xfrm>
            <a:off x="3059832" y="6093296"/>
            <a:ext cx="439248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* 캐시 충전 시 결제금액의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VAT(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부가세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) 10%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가 별도로 청구 됩니다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결제가 모두 완료되기 전에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결제창을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닫으시면 오류로 결제가 완료되지 않을 수 있습니다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충전 캐시는 모두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소진될때까지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자유롭게 이용하실 수 있습니다</a:t>
            </a:r>
            <a:r>
              <a:rPr lang="en-US" altLang="ko-KR" sz="7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적립된 캐시 또는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마일리지는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별도로 지정된 사용기간이 없습니다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51520" y="291283"/>
            <a:ext cx="449268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상세</a:t>
            </a:r>
            <a:r>
              <a:rPr lang="en-US" altLang="ko-KR" sz="1400" b="1" dirty="0" smtClean="0"/>
              <a:t> [</a:t>
            </a:r>
            <a:r>
              <a:rPr lang="ko-KR" altLang="en-US" sz="1400" b="1" dirty="0" smtClean="0"/>
              <a:t>계좌이체 결제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클릭</a:t>
            </a:r>
            <a:endParaRPr lang="ko-KR" altLang="en-US" b="1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949" y="1691072"/>
            <a:ext cx="2260928" cy="3754152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3248056" y="1592224"/>
            <a:ext cx="576064" cy="1986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팝업</a:t>
            </a:r>
            <a:endParaRPr lang="ko-KR" altLang="en-US" b="1" dirty="0"/>
          </a:p>
        </p:txBody>
      </p:sp>
      <p:grpSp>
        <p:nvGrpSpPr>
          <p:cNvPr id="53" name="그룹 52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57" name="TextBox 56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3-27</a:t>
              </a:r>
              <a:endParaRPr lang="ko-KR" alt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34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8954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36896" y="1268760"/>
            <a:ext cx="5059240" cy="2118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857984" y="1268760"/>
            <a:ext cx="2454724" cy="21198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38432" y="3453544"/>
            <a:ext cx="3761560" cy="12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72000" y="3453544"/>
            <a:ext cx="3749844" cy="12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2" name="직사각형 1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sp>
        <p:nvSpPr>
          <p:cNvPr id="25" name="모서리가 둥근 직사각형 24"/>
          <p:cNvSpPr/>
          <p:nvPr/>
        </p:nvSpPr>
        <p:spPr>
          <a:xfrm>
            <a:off x="5940152" y="1340768"/>
            <a:ext cx="936104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상단배너 </a:t>
            </a:r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39" y="1613410"/>
            <a:ext cx="4871905" cy="1706934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449108" y="2927848"/>
            <a:ext cx="936104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상단배너 </a:t>
            </a:r>
            <a:r>
              <a:rPr lang="en-US" altLang="ko-KR" sz="700" b="1" dirty="0" smtClean="0"/>
              <a:t>1</a:t>
            </a:r>
            <a:endParaRPr lang="ko-KR" altLang="en-US" sz="7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899592" y="1305336"/>
            <a:ext cx="46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CC0000"/>
                </a:solidFill>
              </a:rPr>
              <a:t>미국 복권 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</a:rPr>
              <a:t>믿고 살 수 있는 전문 구매대행 사이트</a:t>
            </a:r>
            <a:endParaRPr lang="ko-KR" altLang="en-US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93" y="3494912"/>
            <a:ext cx="3654184" cy="733425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20" y="3494912"/>
            <a:ext cx="3617936" cy="733425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791008" y="4287000"/>
            <a:ext cx="972680" cy="36004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상세결과보기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799120" y="4287000"/>
            <a:ext cx="972680" cy="36004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2">
                    <a:lumMod val="50000"/>
                  </a:schemeClr>
                </a:solidFill>
              </a:rPr>
              <a:t>방송보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기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819424" y="4293096"/>
            <a:ext cx="1008112" cy="360040"/>
          </a:xfrm>
          <a:prstGeom prst="rect">
            <a:avLst/>
          </a:prstGeo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공식사이트</a:t>
            </a:r>
            <a:endParaRPr lang="ko-KR" altLang="en-US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3888496" y="4287000"/>
            <a:ext cx="528440" cy="3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JOIN</a:t>
            </a:r>
          </a:p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NOW</a:t>
            </a:r>
            <a:endParaRPr lang="ko-KR" altLang="en-US" sz="900" b="1" dirty="0">
              <a:solidFill>
                <a:srgbClr val="FFC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618480" y="4293096"/>
            <a:ext cx="972680" cy="36004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상세결과보기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626592" y="4293096"/>
            <a:ext cx="972680" cy="36004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2">
                    <a:lumMod val="50000"/>
                  </a:schemeClr>
                </a:solidFill>
              </a:rPr>
              <a:t>방송보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646896" y="4299192"/>
            <a:ext cx="1008112" cy="360040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공식사이트</a:t>
            </a:r>
            <a:endParaRPr lang="ko-KR" altLang="en-US" sz="11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7715968" y="4293096"/>
            <a:ext cx="528440" cy="3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JOIN</a:t>
            </a:r>
          </a:p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NOW</a:t>
            </a:r>
            <a:endParaRPr lang="ko-KR" altLang="en-US" sz="900" b="1" dirty="0">
              <a:solidFill>
                <a:srgbClr val="FFC000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36" y="4749528"/>
            <a:ext cx="8388424" cy="170431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699744" y="5661248"/>
            <a:ext cx="8884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고객센터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71552" y="5661248"/>
            <a:ext cx="113326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구매티켓보기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66" name="TextBox 65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1-1</a:t>
              </a:r>
              <a:endParaRPr lang="ko-KR" alt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로그인 페이지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4" name="모서리가 둥근 직사각형 3"/>
          <p:cNvSpPr/>
          <p:nvPr/>
        </p:nvSpPr>
        <p:spPr>
          <a:xfrm>
            <a:off x="210792" y="225216"/>
            <a:ext cx="2326696" cy="46714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1. </a:t>
            </a:r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6516216" y="260648"/>
            <a:ext cx="720080" cy="32385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868144" y="251356"/>
            <a:ext cx="781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클릭</a:t>
            </a:r>
            <a:endParaRPr lang="ko-KR" altLang="en-US" dirty="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649" y="1258112"/>
            <a:ext cx="4059119" cy="4379193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5508104" y="225216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2" name="타원 41"/>
          <p:cNvSpPr/>
          <p:nvPr/>
        </p:nvSpPr>
        <p:spPr>
          <a:xfrm>
            <a:off x="2411760" y="1268760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915816" y="128704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팝업 알림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2411760" y="4473688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815916" y="4703362"/>
            <a:ext cx="959916" cy="381822"/>
            <a:chOff x="3815916" y="4703362"/>
            <a:chExt cx="959916" cy="381822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3923928" y="4749528"/>
              <a:ext cx="471280" cy="335656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15916" y="4703362"/>
              <a:ext cx="959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bg1">
                      <a:lumMod val="95000"/>
                    </a:schemeClr>
                  </a:solidFill>
                </a:rPr>
                <a:t>회</a:t>
              </a:r>
              <a:r>
                <a:rPr lang="ko-KR" altLang="en-US" b="1" dirty="0" smtClean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ko-KR" altLang="en-US" sz="1600" b="1" dirty="0" smtClean="0">
                  <a:solidFill>
                    <a:schemeClr val="bg1">
                      <a:lumMod val="95000"/>
                    </a:schemeClr>
                  </a:solidFill>
                </a:rPr>
                <a:t>원</a:t>
              </a:r>
              <a:endParaRPr lang="ko-KR" altLang="en-US" sz="16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915816" y="449197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82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8" y="198337"/>
            <a:ext cx="8245358" cy="142380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30528" y="3212976"/>
            <a:ext cx="6840760" cy="504056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958761"/>
              </p:ext>
            </p:extLst>
          </p:nvPr>
        </p:nvGraphicFramePr>
        <p:xfrm>
          <a:off x="1346552" y="32741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상호명 및 회사주소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203968"/>
              </p:ext>
            </p:extLst>
          </p:nvPr>
        </p:nvGraphicFramePr>
        <p:xfrm>
          <a:off x="1331640" y="2708920"/>
          <a:ext cx="75608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회사소개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메가밀리언구입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파워볼구입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개인보호정책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이용약관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Q&amp;A</a:t>
                      </a:r>
                      <a:endParaRPr lang="ko-KR" altLang="en-US" sz="8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65728" y="3789040"/>
            <a:ext cx="6644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은 미국복권 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</a:rPr>
              <a:t>구매대행 사이트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이며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19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세 미만 청소년은 이용하실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과도한 구매는 올바른 선택이 될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25485" y="1844824"/>
            <a:ext cx="5256584" cy="792088"/>
            <a:chOff x="2699792" y="3861048"/>
            <a:chExt cx="5256584" cy="792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861048"/>
              <a:ext cx="955535" cy="7920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4831" y="3861048"/>
              <a:ext cx="919217" cy="73270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3" y="3861048"/>
              <a:ext cx="879251" cy="73270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3861048"/>
              <a:ext cx="1080120" cy="74675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24" name="TextBox 23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3-28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35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72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9512" y="459277"/>
            <a:ext cx="8784976" cy="62100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79512" y="260648"/>
            <a:ext cx="1440160" cy="1986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팝업 연결</a:t>
            </a:r>
            <a:endParaRPr lang="ko-KR" altLang="en-US" b="1" dirty="0"/>
          </a:p>
        </p:txBody>
      </p:sp>
      <p:sp>
        <p:nvSpPr>
          <p:cNvPr id="8" name="오른쪽 화살표 7"/>
          <p:cNvSpPr/>
          <p:nvPr/>
        </p:nvSpPr>
        <p:spPr>
          <a:xfrm>
            <a:off x="2483768" y="2152688"/>
            <a:ext cx="288032" cy="2880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48681"/>
            <a:ext cx="2016224" cy="33478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561" y="548681"/>
            <a:ext cx="2016223" cy="3347834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12" name="TextBox 11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3-29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36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3115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57299"/>
            <a:ext cx="7706856" cy="447494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1640" y="1315225"/>
            <a:ext cx="80986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결제하</a:t>
            </a:r>
            <a:r>
              <a:rPr lang="ko-KR" altLang="en-US" sz="1100" b="1" dirty="0"/>
              <a:t>기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1458734" y="1667413"/>
            <a:ext cx="609908" cy="144016"/>
          </a:xfrm>
          <a:prstGeom prst="rect">
            <a:avLst/>
          </a:prstGeom>
          <a:solidFill>
            <a:srgbClr val="447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56818" y="1649901"/>
            <a:ext cx="917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85000"/>
                  </a:schemeClr>
                </a:solidFill>
              </a:rPr>
              <a:t>결제하기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29080" y="1339624"/>
            <a:ext cx="1030552" cy="3419808"/>
            <a:chOff x="229080" y="1305336"/>
            <a:chExt cx="1030552" cy="3419808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29080" y="1305336"/>
              <a:ext cx="984628" cy="3419808"/>
            </a:xfrm>
            <a:prstGeom prst="roundRect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noFill/>
                </a:ln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81364" y="1382068"/>
              <a:ext cx="881876" cy="216403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닉네임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1364" y="1845404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____________ </a:t>
              </a:r>
              <a:r>
                <a:rPr lang="ko-KR" altLang="en-US" sz="800" b="1" dirty="0" err="1" smtClean="0">
                  <a:solidFill>
                    <a:srgbClr val="C00000"/>
                  </a:solidFill>
                </a:rPr>
                <a:t>캐</a:t>
              </a:r>
              <a:r>
                <a:rPr lang="ko-KR" altLang="en-US" sz="800" b="1" dirty="0" err="1">
                  <a:solidFill>
                    <a:srgbClr val="C00000"/>
                  </a:solidFill>
                </a:rPr>
                <a:t>쉬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1520" y="1719096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내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보유캐쉬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1364" y="2187156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 </a:t>
              </a:r>
              <a:r>
                <a:rPr lang="ko-KR" altLang="en-US" sz="600" b="1" dirty="0" err="1" smtClean="0">
                  <a:solidFill>
                    <a:schemeClr val="accent5">
                      <a:lumMod val="75000"/>
                    </a:schemeClr>
                  </a:solidFill>
                </a:rPr>
                <a:t>마일리</a:t>
              </a:r>
              <a:r>
                <a:rPr lang="ko-KR" altLang="en-US" sz="600" b="1" dirty="0" err="1">
                  <a:solidFill>
                    <a:schemeClr val="accent5">
                      <a:lumMod val="75000"/>
                    </a:schemeClr>
                  </a:solidFill>
                </a:rPr>
                <a:t>지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1520" y="2060848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잔여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마일리지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0544" y="2488740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구매 내역</a:t>
              </a:r>
              <a:endParaRPr lang="ko-KR" altLang="en-US" sz="1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67128" y="278393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복권 당첨 확인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63712" y="338552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tx2">
                      <a:lumMod val="75000"/>
                    </a:schemeClr>
                  </a:solidFill>
                </a:rPr>
                <a:t>캐쉬</a:t>
              </a:r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 출금 신청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7616" y="369184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쪽지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3712" y="39844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정보 수정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81364" y="4286457"/>
              <a:ext cx="881876" cy="35122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지금바로충전</a:t>
              </a:r>
              <a:endParaRPr lang="ko-KR" alt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3712" y="30811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복권 받기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862096" y="1338308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1. </a:t>
            </a:r>
            <a:r>
              <a:rPr lang="ko-KR" altLang="en-US" sz="1050" dirty="0" smtClean="0"/>
              <a:t>결제금액선</a:t>
            </a:r>
            <a:r>
              <a:rPr lang="ko-KR" altLang="en-US" sz="1050" dirty="0"/>
              <a:t>택</a:t>
            </a:r>
            <a:endParaRPr lang="ko-KR" altLang="en-US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733788"/>
              </p:ext>
            </p:extLst>
          </p:nvPr>
        </p:nvGraphicFramePr>
        <p:xfrm>
          <a:off x="3059832" y="1674715"/>
          <a:ext cx="4373712" cy="1917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3221584"/>
              </a:tblGrid>
              <a:tr h="23812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결제금액</a:t>
                      </a:r>
                      <a:endParaRPr lang="ko-KR" altLang="en-US" sz="9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+ 300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+ 600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</a:t>
                      </a:r>
                      <a:r>
                        <a:rPr lang="en-US" altLang="ko-KR" sz="8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900 </a:t>
                      </a:r>
                      <a:r>
                        <a:rPr lang="ko-KR" altLang="en-US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50,000 </a:t>
                      </a:r>
                      <a:r>
                        <a:rPr lang="ko-KR" altLang="en-US" sz="9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+ 1,500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u="non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</a:t>
                      </a:r>
                      <a:r>
                        <a:rPr lang="en-US" altLang="ko-KR" sz="800" u="sng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5,000</a:t>
                      </a:r>
                      <a:r>
                        <a:rPr lang="en-US" altLang="ko-KR" sz="800" u="none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2862096" y="4051943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</a:t>
            </a:r>
            <a:r>
              <a:rPr lang="en-US" altLang="ko-KR" sz="1050" dirty="0" smtClean="0"/>
              <a:t>. </a:t>
            </a:r>
            <a:r>
              <a:rPr lang="ko-KR" altLang="en-US" sz="1050" dirty="0" smtClean="0"/>
              <a:t>결제방법선택</a:t>
            </a:r>
            <a:endParaRPr lang="ko-KR" altLang="en-US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131840" y="3645024"/>
            <a:ext cx="4176464" cy="292608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결제금액 </a:t>
            </a:r>
            <a:r>
              <a:rPr lang="en-US" altLang="ko-KR" sz="800" b="1" dirty="0"/>
              <a:t>: 22,000</a:t>
            </a:r>
            <a:r>
              <a:rPr lang="ko-KR" altLang="en-US" sz="800" b="1" dirty="0"/>
              <a:t>원</a:t>
            </a:r>
            <a:r>
              <a:rPr lang="en-US" altLang="ko-KR" sz="800" b="1" dirty="0"/>
              <a:t>(</a:t>
            </a:r>
            <a:r>
              <a:rPr lang="ko-KR" altLang="en-US" sz="800" b="1" dirty="0"/>
              <a:t>부가세</a:t>
            </a:r>
            <a:r>
              <a:rPr lang="en-US" altLang="ko-KR" sz="800" b="1" dirty="0"/>
              <a:t>10% </a:t>
            </a:r>
            <a:r>
              <a:rPr lang="ko-KR" altLang="en-US" sz="800" b="1" dirty="0"/>
              <a:t>포함</a:t>
            </a:r>
            <a:r>
              <a:rPr lang="en-US" altLang="ko-KR" sz="800" b="1" dirty="0"/>
              <a:t>) → </a:t>
            </a:r>
            <a:r>
              <a:rPr lang="ko-KR" altLang="en-US" sz="800" b="1" dirty="0"/>
              <a:t>충전캐시 </a:t>
            </a:r>
            <a:r>
              <a:rPr lang="en-US" altLang="ko-KR" sz="800" b="1" dirty="0" smtClean="0"/>
              <a:t>20,000</a:t>
            </a:r>
            <a:r>
              <a:rPr lang="ko-KR" altLang="en-US" sz="800" b="1" dirty="0" smtClean="0"/>
              <a:t>원</a:t>
            </a:r>
            <a:r>
              <a:rPr lang="en-US" altLang="ko-KR" sz="800" b="1" dirty="0" smtClean="0"/>
              <a:t> </a:t>
            </a:r>
            <a:r>
              <a:rPr lang="en-US" altLang="ko-KR" sz="800" b="1" dirty="0"/>
              <a:t>+ </a:t>
            </a:r>
            <a:r>
              <a:rPr lang="ko-KR" altLang="en-US" sz="800" b="1" dirty="0" err="1" smtClean="0"/>
              <a:t>마일리지</a:t>
            </a:r>
            <a:r>
              <a:rPr lang="ko-KR" altLang="en-US" sz="800" b="1" dirty="0" smtClean="0"/>
              <a:t> </a:t>
            </a:r>
            <a:r>
              <a:rPr lang="en-US" altLang="ko-KR" sz="800" b="1" dirty="0"/>
              <a:t>600M</a:t>
            </a:r>
            <a:endParaRPr lang="ko-KR" altLang="en-US" sz="1600" b="1" dirty="0"/>
          </a:p>
        </p:txBody>
      </p:sp>
      <p:grpSp>
        <p:nvGrpSpPr>
          <p:cNvPr id="70" name="그룹 69"/>
          <p:cNvGrpSpPr/>
          <p:nvPr/>
        </p:nvGrpSpPr>
        <p:grpSpPr>
          <a:xfrm>
            <a:off x="3059832" y="4293096"/>
            <a:ext cx="4392488" cy="1728192"/>
            <a:chOff x="3023828" y="4293096"/>
            <a:chExt cx="4392488" cy="2088232"/>
          </a:xfrm>
        </p:grpSpPr>
        <p:sp>
          <p:nvSpPr>
            <p:cNvPr id="56" name="직사각형 55"/>
            <p:cNvSpPr/>
            <p:nvPr/>
          </p:nvSpPr>
          <p:spPr>
            <a:xfrm>
              <a:off x="3023828" y="4293096"/>
              <a:ext cx="4392488" cy="2088232"/>
            </a:xfrm>
            <a:prstGeom prst="rect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3131840" y="4941168"/>
              <a:ext cx="41404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3131840" y="5661248"/>
              <a:ext cx="41404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059832" y="4496357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휴대폰 </a:t>
              </a: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</a:rPr>
                <a:t>· 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일반전화</a:t>
              </a:r>
              <a:endParaRPr lang="ko-KR" altLang="en-US" sz="36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59832" y="515719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카드결제 </a:t>
              </a: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</a:rPr>
                <a:t>· 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계좌이체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059832" y="587727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>
                  <a:solidFill>
                    <a:schemeClr val="bg1">
                      <a:lumMod val="65000"/>
                    </a:schemeClr>
                  </a:solidFill>
                </a:rPr>
                <a:t>마일리지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5796136" y="4490286"/>
              <a:ext cx="1008112" cy="23485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/>
                <a:t>폰빌</a:t>
              </a:r>
              <a:r>
                <a:rPr lang="ko-KR" altLang="en-US" sz="900" b="1" dirty="0" smtClean="0"/>
                <a:t> 받는 전화</a:t>
              </a:r>
              <a:endParaRPr lang="ko-KR" altLang="en-US" b="1" dirty="0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4716016" y="4490286"/>
              <a:ext cx="1008112" cy="23485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휴대폰</a:t>
              </a:r>
              <a:endParaRPr lang="ko-KR" altLang="en-US" sz="1600" b="1" dirty="0"/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5796136" y="5013176"/>
              <a:ext cx="1008112" cy="234858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해외신용카드</a:t>
              </a:r>
              <a:endParaRPr lang="ko-KR" altLang="en-US" b="1" dirty="0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716016" y="5013176"/>
              <a:ext cx="1008112" cy="23485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신용카드결제</a:t>
              </a:r>
              <a:endParaRPr lang="ko-KR" altLang="en-US" sz="1600" b="1" dirty="0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5796136" y="5348286"/>
              <a:ext cx="1008112" cy="23485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무통장입금</a:t>
              </a:r>
              <a:endParaRPr lang="ko-KR" altLang="en-US" b="1" dirty="0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4716016" y="5348286"/>
              <a:ext cx="1008112" cy="23485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계좌이체</a:t>
              </a:r>
              <a:endParaRPr lang="ko-KR" altLang="en-US" sz="1600" b="1" dirty="0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4716016" y="5877272"/>
              <a:ext cx="1008112" cy="23485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/>
                <a:t>마일리지</a:t>
              </a:r>
              <a:endParaRPr lang="ko-KR" altLang="en-US" sz="1600" b="1" dirty="0"/>
            </a:p>
          </p:txBody>
        </p:sp>
      </p:grpSp>
      <p:sp>
        <p:nvSpPr>
          <p:cNvPr id="71" name="직사각형 70"/>
          <p:cNvSpPr/>
          <p:nvPr/>
        </p:nvSpPr>
        <p:spPr>
          <a:xfrm>
            <a:off x="3059832" y="6093296"/>
            <a:ext cx="439248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* 캐시 충전 시 결제금액의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VAT(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부가세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) 10%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가 별도로 청구 됩니다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결제가 모두 완료되기 전에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결제창을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닫으시면 오류로 결제가 완료되지 않을 수 있습니다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충전 캐시는 모두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소진될때까지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자유롭게 이용하실 수 있습니다</a:t>
            </a:r>
            <a:r>
              <a:rPr lang="en-US" altLang="ko-KR" sz="7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적립된 캐시 또는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마일리지는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별도로 지정된 사용기간이 없습니다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63388" y="291283"/>
            <a:ext cx="56808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확인 완료 클릭 </a:t>
            </a:r>
            <a:r>
              <a:rPr lang="en-US" altLang="ko-KR" dirty="0" smtClean="0"/>
              <a:t>– </a:t>
            </a:r>
            <a:r>
              <a:rPr lang="ko-KR" altLang="en-US" sz="1400" b="1" dirty="0" smtClean="0"/>
              <a:t>상세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[</a:t>
            </a:r>
            <a:r>
              <a:rPr lang="ko-KR" altLang="en-US" sz="1400" b="1" dirty="0" smtClean="0"/>
              <a:t>무통장입금 결제</a:t>
            </a:r>
            <a:r>
              <a:rPr lang="en-US" altLang="ko-KR" sz="1400" b="1" dirty="0" smtClean="0"/>
              <a:t>]</a:t>
            </a:r>
            <a:endParaRPr lang="ko-KR" altLang="en-US" b="1" dirty="0"/>
          </a:p>
        </p:txBody>
      </p:sp>
      <p:sp>
        <p:nvSpPr>
          <p:cNvPr id="73" name="타원 72"/>
          <p:cNvSpPr/>
          <p:nvPr/>
        </p:nvSpPr>
        <p:spPr>
          <a:xfrm>
            <a:off x="251520" y="260648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4" name="순서도: 지연 53"/>
          <p:cNvSpPr/>
          <p:nvPr/>
        </p:nvSpPr>
        <p:spPr>
          <a:xfrm>
            <a:off x="5345800" y="404664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/>
              <a:t>6</a:t>
            </a:r>
            <a:endParaRPr lang="ko-KR" altLang="en-US" b="1" dirty="0"/>
          </a:p>
        </p:txBody>
      </p:sp>
      <p:grpSp>
        <p:nvGrpSpPr>
          <p:cNvPr id="53" name="그룹 52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55" name="TextBox 54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3-30</a:t>
              </a:r>
              <a:endParaRPr lang="ko-KR" alt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37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646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8" y="198337"/>
            <a:ext cx="8245358" cy="142380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30528" y="3212976"/>
            <a:ext cx="6840760" cy="504056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958761"/>
              </p:ext>
            </p:extLst>
          </p:nvPr>
        </p:nvGraphicFramePr>
        <p:xfrm>
          <a:off x="1346552" y="32741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상호명 및 회사주소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203968"/>
              </p:ext>
            </p:extLst>
          </p:nvPr>
        </p:nvGraphicFramePr>
        <p:xfrm>
          <a:off x="1331640" y="2708920"/>
          <a:ext cx="75608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회사소개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메가밀리언구입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파워볼구입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개인보호정책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이용약관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Q&amp;A</a:t>
                      </a:r>
                      <a:endParaRPr lang="ko-KR" altLang="en-US" sz="8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65728" y="3789040"/>
            <a:ext cx="6644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은 미국복권 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</a:rPr>
              <a:t>구매대행 사이트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이며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19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세 미만 청소년은 이용하실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과도한 구매는 올바른 선택이 될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25485" y="1844824"/>
            <a:ext cx="5256584" cy="792088"/>
            <a:chOff x="2699792" y="3861048"/>
            <a:chExt cx="5256584" cy="792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861048"/>
              <a:ext cx="955535" cy="7920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4831" y="3861048"/>
              <a:ext cx="919217" cy="73270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3" y="3861048"/>
              <a:ext cx="879251" cy="73270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3861048"/>
              <a:ext cx="1080120" cy="74675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24" name="TextBox 23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3-31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38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72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57299"/>
            <a:ext cx="7706856" cy="447494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1640" y="1315225"/>
            <a:ext cx="80986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결제하</a:t>
            </a:r>
            <a:r>
              <a:rPr lang="ko-KR" altLang="en-US" sz="1100" b="1" dirty="0"/>
              <a:t>기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1458734" y="1667413"/>
            <a:ext cx="609908" cy="144016"/>
          </a:xfrm>
          <a:prstGeom prst="rect">
            <a:avLst/>
          </a:prstGeom>
          <a:solidFill>
            <a:srgbClr val="447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56818" y="1649901"/>
            <a:ext cx="917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85000"/>
                  </a:schemeClr>
                </a:solidFill>
              </a:rPr>
              <a:t>결제하기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29080" y="1339624"/>
            <a:ext cx="1030552" cy="3419808"/>
            <a:chOff x="229080" y="1305336"/>
            <a:chExt cx="1030552" cy="3419808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29080" y="1305336"/>
              <a:ext cx="984628" cy="3419808"/>
            </a:xfrm>
            <a:prstGeom prst="roundRect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noFill/>
                </a:ln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81364" y="1382068"/>
              <a:ext cx="881876" cy="216403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닉네임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1364" y="1845404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____________ </a:t>
              </a:r>
              <a:r>
                <a:rPr lang="ko-KR" altLang="en-US" sz="800" b="1" dirty="0" err="1" smtClean="0">
                  <a:solidFill>
                    <a:srgbClr val="C00000"/>
                  </a:solidFill>
                </a:rPr>
                <a:t>캐</a:t>
              </a:r>
              <a:r>
                <a:rPr lang="ko-KR" altLang="en-US" sz="800" b="1" dirty="0" err="1">
                  <a:solidFill>
                    <a:srgbClr val="C00000"/>
                  </a:solidFill>
                </a:rPr>
                <a:t>쉬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1520" y="1719096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내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보유캐쉬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1364" y="2187156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 </a:t>
              </a:r>
              <a:r>
                <a:rPr lang="ko-KR" altLang="en-US" sz="600" b="1" dirty="0" err="1" smtClean="0">
                  <a:solidFill>
                    <a:schemeClr val="accent5">
                      <a:lumMod val="75000"/>
                    </a:schemeClr>
                  </a:solidFill>
                </a:rPr>
                <a:t>마일리</a:t>
              </a:r>
              <a:r>
                <a:rPr lang="ko-KR" altLang="en-US" sz="600" b="1" dirty="0" err="1">
                  <a:solidFill>
                    <a:schemeClr val="accent5">
                      <a:lumMod val="75000"/>
                    </a:schemeClr>
                  </a:solidFill>
                </a:rPr>
                <a:t>지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1520" y="2060848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잔여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마일리지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0544" y="2488740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구매 내역</a:t>
              </a:r>
              <a:endParaRPr lang="ko-KR" altLang="en-US" sz="1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67128" y="278393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복권 당첨 확인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63712" y="338552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tx2">
                      <a:lumMod val="75000"/>
                    </a:schemeClr>
                  </a:solidFill>
                </a:rPr>
                <a:t>캐쉬</a:t>
              </a:r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 출금 신청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7616" y="369184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쪽지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3712" y="39844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정보 수정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81364" y="4286457"/>
              <a:ext cx="881876" cy="35122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지금바로충전</a:t>
              </a:r>
              <a:endParaRPr lang="ko-KR" alt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3712" y="30811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복권 받기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862096" y="1338308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1. </a:t>
            </a:r>
            <a:r>
              <a:rPr lang="ko-KR" altLang="en-US" sz="1050" dirty="0" smtClean="0"/>
              <a:t>결제금액선</a:t>
            </a:r>
            <a:r>
              <a:rPr lang="ko-KR" altLang="en-US" sz="1050" dirty="0"/>
              <a:t>택</a:t>
            </a:r>
            <a:endParaRPr lang="ko-KR" altLang="en-US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653709"/>
              </p:ext>
            </p:extLst>
          </p:nvPr>
        </p:nvGraphicFramePr>
        <p:xfrm>
          <a:off x="3059832" y="1674715"/>
          <a:ext cx="4373712" cy="1917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3221584"/>
              </a:tblGrid>
              <a:tr h="23812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결제금액</a:t>
                      </a:r>
                      <a:endParaRPr lang="ko-KR" altLang="en-US" sz="9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+ 300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+ 600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</a:t>
                      </a:r>
                      <a:r>
                        <a:rPr lang="en-US" altLang="ko-KR" sz="8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900 </a:t>
                      </a:r>
                      <a:r>
                        <a:rPr lang="ko-KR" altLang="en-US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50,000 </a:t>
                      </a:r>
                      <a:r>
                        <a:rPr lang="ko-KR" altLang="en-US" sz="9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+ 1,500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u="non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</a:t>
                      </a:r>
                      <a:r>
                        <a:rPr lang="en-US" altLang="ko-KR" sz="800" u="sng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5,000</a:t>
                      </a:r>
                      <a:r>
                        <a:rPr lang="en-US" altLang="ko-KR" sz="800" u="none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2862096" y="4051943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</a:t>
            </a:r>
            <a:r>
              <a:rPr lang="en-US" altLang="ko-KR" sz="1050" dirty="0" smtClean="0"/>
              <a:t>. </a:t>
            </a:r>
            <a:r>
              <a:rPr lang="ko-KR" altLang="en-US" sz="1050" dirty="0" smtClean="0"/>
              <a:t>결제방법선택</a:t>
            </a:r>
            <a:endParaRPr lang="ko-KR" altLang="en-US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131840" y="3645024"/>
            <a:ext cx="4176464" cy="292608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결제금액 </a:t>
            </a:r>
            <a:r>
              <a:rPr lang="en-US" altLang="ko-KR" sz="800" b="1" dirty="0"/>
              <a:t>: 22,000</a:t>
            </a:r>
            <a:r>
              <a:rPr lang="ko-KR" altLang="en-US" sz="800" b="1" dirty="0"/>
              <a:t>원</a:t>
            </a:r>
            <a:r>
              <a:rPr lang="en-US" altLang="ko-KR" sz="800" b="1" dirty="0"/>
              <a:t>(</a:t>
            </a:r>
            <a:r>
              <a:rPr lang="ko-KR" altLang="en-US" sz="800" b="1" dirty="0"/>
              <a:t>부가세</a:t>
            </a:r>
            <a:r>
              <a:rPr lang="en-US" altLang="ko-KR" sz="800" b="1" dirty="0"/>
              <a:t>10% </a:t>
            </a:r>
            <a:r>
              <a:rPr lang="ko-KR" altLang="en-US" sz="800" b="1" dirty="0"/>
              <a:t>포함</a:t>
            </a:r>
            <a:r>
              <a:rPr lang="en-US" altLang="ko-KR" sz="800" b="1" dirty="0"/>
              <a:t>) → </a:t>
            </a:r>
            <a:r>
              <a:rPr lang="ko-KR" altLang="en-US" sz="800" b="1" dirty="0"/>
              <a:t>충전캐시 </a:t>
            </a:r>
            <a:r>
              <a:rPr lang="en-US" altLang="ko-KR" sz="800" b="1" dirty="0" smtClean="0"/>
              <a:t>20,000</a:t>
            </a:r>
            <a:r>
              <a:rPr lang="ko-KR" altLang="en-US" sz="800" b="1" dirty="0" smtClean="0"/>
              <a:t>원</a:t>
            </a:r>
            <a:r>
              <a:rPr lang="en-US" altLang="ko-KR" sz="800" b="1" dirty="0" smtClean="0"/>
              <a:t> </a:t>
            </a:r>
            <a:r>
              <a:rPr lang="en-US" altLang="ko-KR" sz="800" b="1" dirty="0"/>
              <a:t>+ </a:t>
            </a:r>
            <a:r>
              <a:rPr lang="ko-KR" altLang="en-US" sz="800" b="1" dirty="0" err="1" smtClean="0"/>
              <a:t>마일리지</a:t>
            </a:r>
            <a:r>
              <a:rPr lang="ko-KR" altLang="en-US" sz="800" b="1" dirty="0" smtClean="0"/>
              <a:t> </a:t>
            </a:r>
            <a:r>
              <a:rPr lang="en-US" altLang="ko-KR" sz="800" b="1" dirty="0"/>
              <a:t>600M</a:t>
            </a:r>
            <a:endParaRPr lang="ko-KR" altLang="en-US" sz="1600" b="1" dirty="0"/>
          </a:p>
        </p:txBody>
      </p:sp>
      <p:grpSp>
        <p:nvGrpSpPr>
          <p:cNvPr id="70" name="그룹 69"/>
          <p:cNvGrpSpPr/>
          <p:nvPr/>
        </p:nvGrpSpPr>
        <p:grpSpPr>
          <a:xfrm>
            <a:off x="3059832" y="4293096"/>
            <a:ext cx="4392488" cy="1728192"/>
            <a:chOff x="3023828" y="4293096"/>
            <a:chExt cx="4392488" cy="2088232"/>
          </a:xfrm>
        </p:grpSpPr>
        <p:sp>
          <p:nvSpPr>
            <p:cNvPr id="56" name="직사각형 55"/>
            <p:cNvSpPr/>
            <p:nvPr/>
          </p:nvSpPr>
          <p:spPr>
            <a:xfrm>
              <a:off x="3023828" y="4293096"/>
              <a:ext cx="4392488" cy="2088232"/>
            </a:xfrm>
            <a:prstGeom prst="rect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3131840" y="4941168"/>
              <a:ext cx="41404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3131840" y="5661248"/>
              <a:ext cx="41404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059832" y="4496357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휴대폰 </a:t>
              </a: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</a:rPr>
                <a:t>· 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일반전화</a:t>
              </a:r>
              <a:endParaRPr lang="ko-KR" altLang="en-US" sz="36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59832" y="515719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카드결제 </a:t>
              </a: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</a:rPr>
                <a:t>· 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계좌이체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059832" y="587727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>
                  <a:solidFill>
                    <a:schemeClr val="bg1">
                      <a:lumMod val="65000"/>
                    </a:schemeClr>
                  </a:solidFill>
                </a:rPr>
                <a:t>마일리지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5796136" y="4490286"/>
              <a:ext cx="1008112" cy="23485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/>
                <a:t>폰빌</a:t>
              </a:r>
              <a:r>
                <a:rPr lang="ko-KR" altLang="en-US" sz="900" b="1" dirty="0" smtClean="0"/>
                <a:t> 받는 전화</a:t>
              </a:r>
              <a:endParaRPr lang="ko-KR" altLang="en-US" b="1" dirty="0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4716016" y="4490286"/>
              <a:ext cx="1008112" cy="23485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휴대폰</a:t>
              </a:r>
              <a:endParaRPr lang="ko-KR" altLang="en-US" sz="1600" b="1" dirty="0"/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5796136" y="5013176"/>
              <a:ext cx="1008112" cy="234858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해외신용카드</a:t>
              </a:r>
              <a:endParaRPr lang="ko-KR" altLang="en-US" b="1" dirty="0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716016" y="5013176"/>
              <a:ext cx="1008112" cy="23485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신용카드결제</a:t>
              </a:r>
              <a:endParaRPr lang="ko-KR" altLang="en-US" sz="1600" b="1" dirty="0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5796136" y="5348286"/>
              <a:ext cx="1008112" cy="23485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무통장입금</a:t>
              </a:r>
              <a:endParaRPr lang="ko-KR" altLang="en-US" b="1" dirty="0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4716016" y="5348286"/>
              <a:ext cx="1008112" cy="23485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계좌이체</a:t>
              </a:r>
              <a:endParaRPr lang="ko-KR" altLang="en-US" sz="1600" b="1" dirty="0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4716016" y="5877272"/>
              <a:ext cx="1008112" cy="23485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/>
                <a:t>마일리지</a:t>
              </a:r>
              <a:endParaRPr lang="ko-KR" altLang="en-US" sz="1600" b="1" dirty="0"/>
            </a:p>
          </p:txBody>
        </p:sp>
      </p:grpSp>
      <p:sp>
        <p:nvSpPr>
          <p:cNvPr id="71" name="직사각형 70"/>
          <p:cNvSpPr/>
          <p:nvPr/>
        </p:nvSpPr>
        <p:spPr>
          <a:xfrm>
            <a:off x="3059832" y="6093296"/>
            <a:ext cx="439248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* 캐시 충전 시 결제금액의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VAT(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부가세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) 10%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가 별도로 청구 됩니다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결제가 모두 완료되기 전에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결제창을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닫으시면 오류로 결제가 완료되지 않을 수 있습니다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충전 캐시는 모두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소진될때까지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자유롭게 이용하실 수 있습니다</a:t>
            </a:r>
            <a:r>
              <a:rPr lang="en-US" altLang="ko-KR" sz="7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적립된 캐시 또는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마일리지는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별도로 지정된 사용기간이 없습니다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51520" y="291283"/>
            <a:ext cx="449268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상세</a:t>
            </a:r>
            <a:r>
              <a:rPr lang="en-US" altLang="ko-KR" sz="1400" b="1" dirty="0" smtClean="0"/>
              <a:t> [</a:t>
            </a:r>
            <a:r>
              <a:rPr lang="ko-KR" altLang="en-US" sz="1400" b="1" dirty="0" smtClean="0"/>
              <a:t>무통장입금 결제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클릭</a:t>
            </a:r>
            <a:endParaRPr lang="ko-KR" altLang="en-US" b="1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3419872" y="1568098"/>
            <a:ext cx="576064" cy="1986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팝업</a:t>
            </a:r>
            <a:endParaRPr lang="ko-KR" altLang="en-US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12" y="1796711"/>
            <a:ext cx="2432791" cy="4042526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57" name="TextBox 56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3-32</a:t>
              </a:r>
              <a:endParaRPr lang="ko-KR" alt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39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6646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8" y="198337"/>
            <a:ext cx="8245358" cy="142380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30528" y="3212976"/>
            <a:ext cx="6840760" cy="504056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958761"/>
              </p:ext>
            </p:extLst>
          </p:nvPr>
        </p:nvGraphicFramePr>
        <p:xfrm>
          <a:off x="1346552" y="32741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상호명 및 회사주소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203968"/>
              </p:ext>
            </p:extLst>
          </p:nvPr>
        </p:nvGraphicFramePr>
        <p:xfrm>
          <a:off x="1331640" y="2708920"/>
          <a:ext cx="75608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회사소개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메가밀리언구입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파워볼구입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개인보호정책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이용약관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Q&amp;A</a:t>
                      </a:r>
                      <a:endParaRPr lang="ko-KR" altLang="en-US" sz="8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65728" y="3789040"/>
            <a:ext cx="6644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은 미국복권 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</a:rPr>
              <a:t>구매대행 사이트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이며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19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세 미만 청소년은 이용하실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과도한 구매는 올바른 선택이 될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25485" y="1844824"/>
            <a:ext cx="5256584" cy="792088"/>
            <a:chOff x="2699792" y="3861048"/>
            <a:chExt cx="5256584" cy="792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861048"/>
              <a:ext cx="955535" cy="7920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4831" y="3861048"/>
              <a:ext cx="919217" cy="73270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3" y="3861048"/>
              <a:ext cx="879251" cy="73270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3861048"/>
              <a:ext cx="1080120" cy="74675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24" name="TextBox 23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3-33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40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72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9512" y="459277"/>
            <a:ext cx="8784976" cy="62100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79512" y="260648"/>
            <a:ext cx="1440160" cy="1986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팝업 연결</a:t>
            </a:r>
            <a:endParaRPr lang="ko-KR" altLang="en-US" b="1" dirty="0"/>
          </a:p>
        </p:txBody>
      </p:sp>
      <p:sp>
        <p:nvSpPr>
          <p:cNvPr id="8" name="오른쪽 화살표 7"/>
          <p:cNvSpPr/>
          <p:nvPr/>
        </p:nvSpPr>
        <p:spPr>
          <a:xfrm>
            <a:off x="2483768" y="2145104"/>
            <a:ext cx="288032" cy="2880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620688"/>
            <a:ext cx="1800199" cy="29913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5" y="645904"/>
            <a:ext cx="1785024" cy="2966143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267696" y="2138952"/>
            <a:ext cx="288032" cy="2880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7" y="645904"/>
            <a:ext cx="1785024" cy="296614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8028384" y="2132856"/>
            <a:ext cx="288032" cy="2880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01" y="3789039"/>
            <a:ext cx="1728911" cy="287290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15" name="TextBox 14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3-34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41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9020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57299"/>
            <a:ext cx="7706856" cy="447494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1640" y="1315225"/>
            <a:ext cx="80986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결제하</a:t>
            </a:r>
            <a:r>
              <a:rPr lang="ko-KR" altLang="en-US" sz="1100" b="1" dirty="0"/>
              <a:t>기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1458734" y="1667413"/>
            <a:ext cx="609908" cy="144016"/>
          </a:xfrm>
          <a:prstGeom prst="rect">
            <a:avLst/>
          </a:prstGeom>
          <a:solidFill>
            <a:srgbClr val="447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56818" y="1649901"/>
            <a:ext cx="917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85000"/>
                  </a:schemeClr>
                </a:solidFill>
              </a:rPr>
              <a:t>결제하기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29080" y="1339624"/>
            <a:ext cx="1030552" cy="3419808"/>
            <a:chOff x="229080" y="1305336"/>
            <a:chExt cx="1030552" cy="3419808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29080" y="1305336"/>
              <a:ext cx="984628" cy="3419808"/>
            </a:xfrm>
            <a:prstGeom prst="roundRect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noFill/>
                </a:ln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81364" y="1382068"/>
              <a:ext cx="881876" cy="216403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닉네임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1364" y="1845404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____________ </a:t>
              </a:r>
              <a:r>
                <a:rPr lang="ko-KR" altLang="en-US" sz="800" b="1" dirty="0" err="1" smtClean="0">
                  <a:solidFill>
                    <a:srgbClr val="C00000"/>
                  </a:solidFill>
                </a:rPr>
                <a:t>캐</a:t>
              </a:r>
              <a:r>
                <a:rPr lang="ko-KR" altLang="en-US" sz="800" b="1" dirty="0" err="1">
                  <a:solidFill>
                    <a:srgbClr val="C00000"/>
                  </a:solidFill>
                </a:rPr>
                <a:t>쉬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1520" y="1719096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내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보유캐쉬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1364" y="2187156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 </a:t>
              </a:r>
              <a:r>
                <a:rPr lang="ko-KR" altLang="en-US" sz="600" b="1" dirty="0" err="1" smtClean="0">
                  <a:solidFill>
                    <a:schemeClr val="accent5">
                      <a:lumMod val="75000"/>
                    </a:schemeClr>
                  </a:solidFill>
                </a:rPr>
                <a:t>마일리</a:t>
              </a:r>
              <a:r>
                <a:rPr lang="ko-KR" altLang="en-US" sz="600" b="1" dirty="0" err="1">
                  <a:solidFill>
                    <a:schemeClr val="accent5">
                      <a:lumMod val="75000"/>
                    </a:schemeClr>
                  </a:solidFill>
                </a:rPr>
                <a:t>지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1520" y="2060848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잔여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마일리지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0544" y="2488740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구매 내역</a:t>
              </a:r>
              <a:endParaRPr lang="ko-KR" altLang="en-US" sz="1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67128" y="278393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복권 당첨 확인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63712" y="338552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tx2">
                      <a:lumMod val="75000"/>
                    </a:schemeClr>
                  </a:solidFill>
                </a:rPr>
                <a:t>캐쉬</a:t>
              </a:r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 출금 신청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7616" y="369184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쪽지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3712" y="39844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정보 수정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81364" y="4286457"/>
              <a:ext cx="881876" cy="35122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지금바로충전</a:t>
              </a:r>
              <a:endParaRPr lang="ko-KR" alt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3712" y="30811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복권 받기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862096" y="1338308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1. </a:t>
            </a:r>
            <a:r>
              <a:rPr lang="ko-KR" altLang="en-US" sz="1050" dirty="0" smtClean="0"/>
              <a:t>결제금액선</a:t>
            </a:r>
            <a:r>
              <a:rPr lang="ko-KR" altLang="en-US" sz="1050" dirty="0"/>
              <a:t>택</a:t>
            </a:r>
            <a:endParaRPr lang="ko-KR" altLang="en-US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672753"/>
              </p:ext>
            </p:extLst>
          </p:nvPr>
        </p:nvGraphicFramePr>
        <p:xfrm>
          <a:off x="3059832" y="1674715"/>
          <a:ext cx="4373712" cy="1917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3221584"/>
              </a:tblGrid>
              <a:tr h="23812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결제금액</a:t>
                      </a:r>
                      <a:endParaRPr lang="ko-KR" altLang="en-US" sz="9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+ 300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+ 600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</a:t>
                      </a:r>
                      <a:r>
                        <a:rPr lang="en-US" altLang="ko-KR" sz="8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900 </a:t>
                      </a:r>
                      <a:r>
                        <a:rPr lang="ko-KR" altLang="en-US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50,000 </a:t>
                      </a:r>
                      <a:r>
                        <a:rPr lang="ko-KR" altLang="en-US" sz="9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+ 1,500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u="non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</a:t>
                      </a:r>
                      <a:r>
                        <a:rPr lang="en-US" altLang="ko-KR" sz="800" u="sng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5,000</a:t>
                      </a:r>
                      <a:r>
                        <a:rPr lang="en-US" altLang="ko-KR" sz="800" u="none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2862096" y="4051943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</a:t>
            </a:r>
            <a:r>
              <a:rPr lang="en-US" altLang="ko-KR" sz="1050" dirty="0" smtClean="0"/>
              <a:t>. </a:t>
            </a:r>
            <a:r>
              <a:rPr lang="ko-KR" altLang="en-US" sz="1050" dirty="0" smtClean="0"/>
              <a:t>결제방법선택</a:t>
            </a:r>
            <a:endParaRPr lang="ko-KR" altLang="en-US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131840" y="3645024"/>
            <a:ext cx="4176464" cy="292608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결제금액 </a:t>
            </a:r>
            <a:r>
              <a:rPr lang="en-US" altLang="ko-KR" sz="800" b="1" dirty="0"/>
              <a:t>: 22,000</a:t>
            </a:r>
            <a:r>
              <a:rPr lang="ko-KR" altLang="en-US" sz="800" b="1" dirty="0"/>
              <a:t>원</a:t>
            </a:r>
            <a:r>
              <a:rPr lang="en-US" altLang="ko-KR" sz="800" b="1" dirty="0"/>
              <a:t>(</a:t>
            </a:r>
            <a:r>
              <a:rPr lang="ko-KR" altLang="en-US" sz="800" b="1" dirty="0"/>
              <a:t>부가세</a:t>
            </a:r>
            <a:r>
              <a:rPr lang="en-US" altLang="ko-KR" sz="800" b="1" dirty="0"/>
              <a:t>10% </a:t>
            </a:r>
            <a:r>
              <a:rPr lang="ko-KR" altLang="en-US" sz="800" b="1" dirty="0"/>
              <a:t>포함</a:t>
            </a:r>
            <a:r>
              <a:rPr lang="en-US" altLang="ko-KR" sz="800" b="1" dirty="0"/>
              <a:t>) → </a:t>
            </a:r>
            <a:r>
              <a:rPr lang="ko-KR" altLang="en-US" sz="800" b="1" dirty="0"/>
              <a:t>충전캐시 </a:t>
            </a:r>
            <a:r>
              <a:rPr lang="en-US" altLang="ko-KR" sz="800" b="1" dirty="0" smtClean="0"/>
              <a:t>20,000</a:t>
            </a:r>
            <a:r>
              <a:rPr lang="ko-KR" altLang="en-US" sz="800" b="1" dirty="0" smtClean="0"/>
              <a:t>원</a:t>
            </a:r>
            <a:r>
              <a:rPr lang="en-US" altLang="ko-KR" sz="800" b="1" dirty="0" smtClean="0"/>
              <a:t> </a:t>
            </a:r>
            <a:r>
              <a:rPr lang="en-US" altLang="ko-KR" sz="800" b="1" dirty="0"/>
              <a:t>+ </a:t>
            </a:r>
            <a:r>
              <a:rPr lang="ko-KR" altLang="en-US" sz="800" b="1" dirty="0" err="1" smtClean="0"/>
              <a:t>마일리지</a:t>
            </a:r>
            <a:r>
              <a:rPr lang="ko-KR" altLang="en-US" sz="800" b="1" dirty="0" smtClean="0"/>
              <a:t> </a:t>
            </a:r>
            <a:r>
              <a:rPr lang="en-US" altLang="ko-KR" sz="800" b="1" dirty="0"/>
              <a:t>600M</a:t>
            </a:r>
            <a:endParaRPr lang="ko-KR" altLang="en-US" sz="1600" b="1" dirty="0"/>
          </a:p>
        </p:txBody>
      </p:sp>
      <p:grpSp>
        <p:nvGrpSpPr>
          <p:cNvPr id="70" name="그룹 69"/>
          <p:cNvGrpSpPr/>
          <p:nvPr/>
        </p:nvGrpSpPr>
        <p:grpSpPr>
          <a:xfrm>
            <a:off x="3059832" y="4293096"/>
            <a:ext cx="4392488" cy="1728192"/>
            <a:chOff x="3023828" y="4293096"/>
            <a:chExt cx="4392488" cy="2088232"/>
          </a:xfrm>
        </p:grpSpPr>
        <p:sp>
          <p:nvSpPr>
            <p:cNvPr id="56" name="직사각형 55"/>
            <p:cNvSpPr/>
            <p:nvPr/>
          </p:nvSpPr>
          <p:spPr>
            <a:xfrm>
              <a:off x="3023828" y="4293096"/>
              <a:ext cx="4392488" cy="2088232"/>
            </a:xfrm>
            <a:prstGeom prst="rect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3131840" y="4941168"/>
              <a:ext cx="41404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3131840" y="5661248"/>
              <a:ext cx="41404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059832" y="4496357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휴대폰 </a:t>
              </a: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</a:rPr>
                <a:t>· 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일반전화</a:t>
              </a:r>
              <a:endParaRPr lang="ko-KR" altLang="en-US" sz="36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59832" y="515719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카드결제 </a:t>
              </a: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</a:rPr>
                <a:t>· 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계좌이체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059832" y="587727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>
                  <a:solidFill>
                    <a:schemeClr val="bg1">
                      <a:lumMod val="65000"/>
                    </a:schemeClr>
                  </a:solidFill>
                </a:rPr>
                <a:t>마일리지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5796136" y="4490286"/>
              <a:ext cx="1008112" cy="23485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/>
                <a:t>폰빌</a:t>
              </a:r>
              <a:r>
                <a:rPr lang="ko-KR" altLang="en-US" sz="900" b="1" dirty="0" smtClean="0"/>
                <a:t> 받는 전화</a:t>
              </a:r>
              <a:endParaRPr lang="ko-KR" altLang="en-US" b="1" dirty="0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4716016" y="4490286"/>
              <a:ext cx="1008112" cy="23485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휴대폰</a:t>
              </a:r>
              <a:endParaRPr lang="ko-KR" altLang="en-US" sz="1600" b="1" dirty="0"/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5796136" y="5013176"/>
              <a:ext cx="1008112" cy="234858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해외신용카드</a:t>
              </a:r>
              <a:endParaRPr lang="ko-KR" altLang="en-US" b="1" dirty="0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716016" y="5013176"/>
              <a:ext cx="1008112" cy="23485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신용카드결제</a:t>
              </a:r>
              <a:endParaRPr lang="ko-KR" altLang="en-US" sz="1600" b="1" dirty="0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5796136" y="5348286"/>
              <a:ext cx="1008112" cy="23485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무통장입금</a:t>
              </a:r>
              <a:endParaRPr lang="ko-KR" altLang="en-US" b="1" dirty="0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4716016" y="5348286"/>
              <a:ext cx="1008112" cy="23485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계좌이체</a:t>
              </a:r>
              <a:endParaRPr lang="ko-KR" altLang="en-US" sz="1600" b="1" dirty="0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4716016" y="5877272"/>
              <a:ext cx="1008112" cy="23485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/>
                <a:t>마일리지</a:t>
              </a:r>
              <a:endParaRPr lang="ko-KR" altLang="en-US" sz="1600" b="1" dirty="0"/>
            </a:p>
          </p:txBody>
        </p:sp>
      </p:grpSp>
      <p:sp>
        <p:nvSpPr>
          <p:cNvPr id="71" name="직사각형 70"/>
          <p:cNvSpPr/>
          <p:nvPr/>
        </p:nvSpPr>
        <p:spPr>
          <a:xfrm>
            <a:off x="3059832" y="6093296"/>
            <a:ext cx="439248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* 캐시 충전 시 결제금액의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VAT(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부가세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) 10%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가 별도로 청구 됩니다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결제가 모두 완료되기 전에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결제창을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닫으시면 오류로 결제가 완료되지 않을 수 있습니다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충전 캐시는 모두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소진될때까지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자유롭게 이용하실 수 있습니다</a:t>
            </a:r>
            <a:r>
              <a:rPr lang="en-US" altLang="ko-KR" sz="7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적립된 캐시 또는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마일리지는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별도로 지정된 사용기간이 없습니다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63388" y="291283"/>
            <a:ext cx="56808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확인 완료 클릭 </a:t>
            </a:r>
            <a:r>
              <a:rPr lang="en-US" altLang="ko-KR" dirty="0" smtClean="0"/>
              <a:t>– </a:t>
            </a:r>
            <a:r>
              <a:rPr lang="ko-KR" altLang="en-US" sz="1400" b="1" dirty="0" smtClean="0"/>
              <a:t>상세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[</a:t>
            </a:r>
            <a:r>
              <a:rPr lang="ko-KR" altLang="en-US" sz="1400" b="1" dirty="0" err="1" smtClean="0"/>
              <a:t>마일리지</a:t>
            </a:r>
            <a:r>
              <a:rPr lang="ko-KR" altLang="en-US" sz="1400" b="1" dirty="0" smtClean="0"/>
              <a:t> 결제</a:t>
            </a:r>
            <a:r>
              <a:rPr lang="en-US" altLang="ko-KR" sz="1400" b="1" dirty="0" smtClean="0"/>
              <a:t>]</a:t>
            </a:r>
            <a:endParaRPr lang="ko-KR" altLang="en-US" b="1" dirty="0"/>
          </a:p>
        </p:txBody>
      </p:sp>
      <p:sp>
        <p:nvSpPr>
          <p:cNvPr id="73" name="타원 72"/>
          <p:cNvSpPr/>
          <p:nvPr/>
        </p:nvSpPr>
        <p:spPr>
          <a:xfrm>
            <a:off x="251520" y="260648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4" name="순서도: 지연 53"/>
          <p:cNvSpPr/>
          <p:nvPr/>
        </p:nvSpPr>
        <p:spPr>
          <a:xfrm>
            <a:off x="5148064" y="404664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b="1" dirty="0"/>
          </a:p>
        </p:txBody>
      </p:sp>
      <p:grpSp>
        <p:nvGrpSpPr>
          <p:cNvPr id="53" name="그룹 52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55" name="TextBox 54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3-35</a:t>
              </a:r>
              <a:endParaRPr lang="ko-KR" alt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42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8093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8" y="198337"/>
            <a:ext cx="8245358" cy="142380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30528" y="3212976"/>
            <a:ext cx="6840760" cy="504056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958761"/>
              </p:ext>
            </p:extLst>
          </p:nvPr>
        </p:nvGraphicFramePr>
        <p:xfrm>
          <a:off x="1346552" y="32741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상호명 및 회사주소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203968"/>
              </p:ext>
            </p:extLst>
          </p:nvPr>
        </p:nvGraphicFramePr>
        <p:xfrm>
          <a:off x="1331640" y="2708920"/>
          <a:ext cx="75608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회사소개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메가밀리언구입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파워볼구입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개인보호정책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이용약관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Q&amp;A</a:t>
                      </a:r>
                      <a:endParaRPr lang="ko-KR" altLang="en-US" sz="8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65728" y="3789040"/>
            <a:ext cx="6644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은 미국복권 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</a:rPr>
              <a:t>구매대행 사이트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이며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19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세 미만 청소년은 이용하실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과도한 구매는 올바른 선택이 될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25485" y="1844824"/>
            <a:ext cx="5256584" cy="792088"/>
            <a:chOff x="2699792" y="3861048"/>
            <a:chExt cx="5256584" cy="792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861048"/>
              <a:ext cx="955535" cy="7920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4831" y="3861048"/>
              <a:ext cx="919217" cy="73270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3" y="3861048"/>
              <a:ext cx="879251" cy="73270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3861048"/>
              <a:ext cx="1080120" cy="74675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24" name="TextBox 23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3-36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43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72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57299"/>
            <a:ext cx="7706856" cy="447494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1640" y="1315225"/>
            <a:ext cx="80986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결제하</a:t>
            </a:r>
            <a:r>
              <a:rPr lang="ko-KR" altLang="en-US" sz="1100" b="1" dirty="0"/>
              <a:t>기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1458734" y="1667413"/>
            <a:ext cx="609908" cy="144016"/>
          </a:xfrm>
          <a:prstGeom prst="rect">
            <a:avLst/>
          </a:prstGeom>
          <a:solidFill>
            <a:srgbClr val="447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56818" y="1649901"/>
            <a:ext cx="917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85000"/>
                  </a:schemeClr>
                </a:solidFill>
              </a:rPr>
              <a:t>결제하기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29080" y="1339624"/>
            <a:ext cx="1030552" cy="3419808"/>
            <a:chOff x="229080" y="1305336"/>
            <a:chExt cx="1030552" cy="3419808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29080" y="1305336"/>
              <a:ext cx="984628" cy="3419808"/>
            </a:xfrm>
            <a:prstGeom prst="roundRect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noFill/>
                </a:ln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81364" y="1382068"/>
              <a:ext cx="881876" cy="216403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닉네임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1364" y="1845404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____________ </a:t>
              </a:r>
              <a:r>
                <a:rPr lang="ko-KR" altLang="en-US" sz="800" b="1" dirty="0" err="1" smtClean="0">
                  <a:solidFill>
                    <a:srgbClr val="C00000"/>
                  </a:solidFill>
                </a:rPr>
                <a:t>캐</a:t>
              </a:r>
              <a:r>
                <a:rPr lang="ko-KR" altLang="en-US" sz="800" b="1" dirty="0" err="1">
                  <a:solidFill>
                    <a:srgbClr val="C00000"/>
                  </a:solidFill>
                </a:rPr>
                <a:t>쉬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1520" y="1719096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내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보유캐쉬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1364" y="2187156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 </a:t>
              </a:r>
              <a:r>
                <a:rPr lang="ko-KR" altLang="en-US" sz="600" b="1" dirty="0" err="1" smtClean="0">
                  <a:solidFill>
                    <a:schemeClr val="accent5">
                      <a:lumMod val="75000"/>
                    </a:schemeClr>
                  </a:solidFill>
                </a:rPr>
                <a:t>마일리</a:t>
              </a:r>
              <a:r>
                <a:rPr lang="ko-KR" altLang="en-US" sz="600" b="1" dirty="0" err="1">
                  <a:solidFill>
                    <a:schemeClr val="accent5">
                      <a:lumMod val="75000"/>
                    </a:schemeClr>
                  </a:solidFill>
                </a:rPr>
                <a:t>지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1520" y="2060848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잔여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마일리지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0544" y="2488740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구매 내역</a:t>
              </a:r>
              <a:endParaRPr lang="ko-KR" altLang="en-US" sz="1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67128" y="278393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복권 당첨 확인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63712" y="338552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tx2">
                      <a:lumMod val="75000"/>
                    </a:schemeClr>
                  </a:solidFill>
                </a:rPr>
                <a:t>캐쉬</a:t>
              </a:r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 출금 신청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7616" y="369184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쪽지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3712" y="39844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정보 수정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81364" y="4286457"/>
              <a:ext cx="881876" cy="35122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지금바로충전</a:t>
              </a:r>
              <a:endParaRPr lang="ko-KR" alt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3712" y="30811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복권 받기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862096" y="1338308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1. </a:t>
            </a:r>
            <a:r>
              <a:rPr lang="ko-KR" altLang="en-US" sz="1050" dirty="0" smtClean="0"/>
              <a:t>결제금액선</a:t>
            </a:r>
            <a:r>
              <a:rPr lang="ko-KR" altLang="en-US" sz="1050" dirty="0"/>
              <a:t>택</a:t>
            </a:r>
            <a:endParaRPr lang="ko-KR" altLang="en-US" dirty="0"/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177752"/>
              </p:ext>
            </p:extLst>
          </p:nvPr>
        </p:nvGraphicFramePr>
        <p:xfrm>
          <a:off x="3059832" y="1674715"/>
          <a:ext cx="4373712" cy="1917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3221584"/>
              </a:tblGrid>
              <a:tr h="238123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결제금액</a:t>
                      </a:r>
                      <a:endParaRPr lang="ko-KR" altLang="en-US" sz="9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+ 300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+ 600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</a:t>
                      </a:r>
                      <a:r>
                        <a:rPr lang="en-US" altLang="ko-KR" sz="80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900 </a:t>
                      </a:r>
                      <a:r>
                        <a:rPr lang="ko-KR" altLang="en-US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50,000 </a:t>
                      </a:r>
                      <a:r>
                        <a:rPr lang="ko-KR" altLang="en-US" sz="9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+ 1,500 </a:t>
                      </a:r>
                      <a:r>
                        <a:rPr lang="ko-KR" altLang="en-US" sz="8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30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○  </a:t>
                      </a:r>
                      <a:r>
                        <a:rPr lang="en-US" altLang="ko-KR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100,000 </a:t>
                      </a:r>
                      <a:r>
                        <a:rPr lang="ko-KR" altLang="en-US" sz="9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원</a:t>
                      </a:r>
                      <a:endParaRPr lang="ko-KR" altLang="en-US" sz="9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u="none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+ </a:t>
                      </a:r>
                      <a:r>
                        <a:rPr lang="en-US" altLang="ko-KR" sz="800" u="sng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5,000</a:t>
                      </a:r>
                      <a:r>
                        <a:rPr lang="en-US" altLang="ko-KR" sz="800" u="none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8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마일리지</a:t>
                      </a:r>
                      <a:endParaRPr lang="ko-KR" altLang="en-US" sz="8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2862096" y="4051943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</a:t>
            </a:r>
            <a:r>
              <a:rPr lang="en-US" altLang="ko-KR" sz="1050" dirty="0" smtClean="0"/>
              <a:t>. </a:t>
            </a:r>
            <a:r>
              <a:rPr lang="ko-KR" altLang="en-US" sz="1050" dirty="0" smtClean="0"/>
              <a:t>결제방법선택</a:t>
            </a:r>
            <a:endParaRPr lang="ko-KR" altLang="en-US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131840" y="3645024"/>
            <a:ext cx="4176464" cy="292608"/>
          </a:xfrm>
          <a:prstGeom prst="round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결제금액 </a:t>
            </a:r>
            <a:r>
              <a:rPr lang="en-US" altLang="ko-KR" sz="800" b="1" dirty="0"/>
              <a:t>: 22,000</a:t>
            </a:r>
            <a:r>
              <a:rPr lang="ko-KR" altLang="en-US" sz="800" b="1" dirty="0"/>
              <a:t>원</a:t>
            </a:r>
            <a:r>
              <a:rPr lang="en-US" altLang="ko-KR" sz="800" b="1" dirty="0"/>
              <a:t>(</a:t>
            </a:r>
            <a:r>
              <a:rPr lang="ko-KR" altLang="en-US" sz="800" b="1" dirty="0"/>
              <a:t>부가세</a:t>
            </a:r>
            <a:r>
              <a:rPr lang="en-US" altLang="ko-KR" sz="800" b="1" dirty="0"/>
              <a:t>10% </a:t>
            </a:r>
            <a:r>
              <a:rPr lang="ko-KR" altLang="en-US" sz="800" b="1" dirty="0"/>
              <a:t>포함</a:t>
            </a:r>
            <a:r>
              <a:rPr lang="en-US" altLang="ko-KR" sz="800" b="1" dirty="0"/>
              <a:t>) → </a:t>
            </a:r>
            <a:r>
              <a:rPr lang="ko-KR" altLang="en-US" sz="800" b="1" dirty="0"/>
              <a:t>충전캐시 </a:t>
            </a:r>
            <a:r>
              <a:rPr lang="en-US" altLang="ko-KR" sz="800" b="1" dirty="0" smtClean="0"/>
              <a:t>20,000</a:t>
            </a:r>
            <a:r>
              <a:rPr lang="ko-KR" altLang="en-US" sz="800" b="1" dirty="0" smtClean="0"/>
              <a:t>원</a:t>
            </a:r>
            <a:r>
              <a:rPr lang="en-US" altLang="ko-KR" sz="800" b="1" dirty="0" smtClean="0"/>
              <a:t> </a:t>
            </a:r>
            <a:r>
              <a:rPr lang="en-US" altLang="ko-KR" sz="800" b="1" dirty="0"/>
              <a:t>+ </a:t>
            </a:r>
            <a:r>
              <a:rPr lang="ko-KR" altLang="en-US" sz="800" b="1" dirty="0" err="1" smtClean="0"/>
              <a:t>마일리지</a:t>
            </a:r>
            <a:r>
              <a:rPr lang="ko-KR" altLang="en-US" sz="800" b="1" dirty="0" smtClean="0"/>
              <a:t> </a:t>
            </a:r>
            <a:r>
              <a:rPr lang="en-US" altLang="ko-KR" sz="800" b="1" dirty="0"/>
              <a:t>600M</a:t>
            </a:r>
            <a:endParaRPr lang="ko-KR" altLang="en-US" sz="1600" b="1" dirty="0"/>
          </a:p>
        </p:txBody>
      </p:sp>
      <p:grpSp>
        <p:nvGrpSpPr>
          <p:cNvPr id="70" name="그룹 69"/>
          <p:cNvGrpSpPr/>
          <p:nvPr/>
        </p:nvGrpSpPr>
        <p:grpSpPr>
          <a:xfrm>
            <a:off x="3059832" y="4293096"/>
            <a:ext cx="4392488" cy="1728192"/>
            <a:chOff x="3023828" y="4293096"/>
            <a:chExt cx="4392488" cy="2088232"/>
          </a:xfrm>
        </p:grpSpPr>
        <p:sp>
          <p:nvSpPr>
            <p:cNvPr id="56" name="직사각형 55"/>
            <p:cNvSpPr/>
            <p:nvPr/>
          </p:nvSpPr>
          <p:spPr>
            <a:xfrm>
              <a:off x="3023828" y="4293096"/>
              <a:ext cx="4392488" cy="2088232"/>
            </a:xfrm>
            <a:prstGeom prst="rect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3131840" y="4941168"/>
              <a:ext cx="41404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3131840" y="5661248"/>
              <a:ext cx="41404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059832" y="4496357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휴대폰 </a:t>
              </a: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</a:rPr>
                <a:t>· 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일반전화</a:t>
              </a:r>
              <a:endParaRPr lang="ko-KR" altLang="en-US" sz="36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59832" y="515719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카드결제 </a:t>
              </a:r>
              <a:r>
                <a:rPr lang="en-US" altLang="ko-KR" sz="1200" b="1" dirty="0" smtClean="0">
                  <a:solidFill>
                    <a:schemeClr val="bg1">
                      <a:lumMod val="65000"/>
                    </a:schemeClr>
                  </a:solidFill>
                </a:rPr>
                <a:t>· </a:t>
              </a:r>
              <a:r>
                <a:rPr lang="ko-KR" altLang="en-US" sz="1200" b="1" dirty="0" smtClean="0">
                  <a:solidFill>
                    <a:schemeClr val="bg1">
                      <a:lumMod val="65000"/>
                    </a:schemeClr>
                  </a:solidFill>
                </a:rPr>
                <a:t>계좌이체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059832" y="5877272"/>
              <a:ext cx="1800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>
                  <a:solidFill>
                    <a:schemeClr val="bg1">
                      <a:lumMod val="65000"/>
                    </a:schemeClr>
                  </a:solidFill>
                </a:rPr>
                <a:t>마일리지</a:t>
              </a:r>
              <a:endParaRPr lang="ko-KR" altLang="en-US" sz="12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5796136" y="4490286"/>
              <a:ext cx="1008112" cy="23485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/>
                <a:t>폰빌</a:t>
              </a:r>
              <a:r>
                <a:rPr lang="ko-KR" altLang="en-US" sz="900" b="1" dirty="0" smtClean="0"/>
                <a:t> 받는 전화</a:t>
              </a:r>
              <a:endParaRPr lang="ko-KR" altLang="en-US" b="1" dirty="0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4716016" y="4490286"/>
              <a:ext cx="1008112" cy="23485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휴대폰</a:t>
              </a:r>
              <a:endParaRPr lang="ko-KR" altLang="en-US" sz="1600" b="1" dirty="0"/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5796136" y="5013176"/>
              <a:ext cx="1008112" cy="234858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해외신용카드</a:t>
              </a:r>
              <a:endParaRPr lang="ko-KR" altLang="en-US" b="1" dirty="0"/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4716016" y="5013176"/>
              <a:ext cx="1008112" cy="23485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신용카드결제</a:t>
              </a:r>
              <a:endParaRPr lang="ko-KR" altLang="en-US" sz="1600" b="1" dirty="0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5796136" y="5348286"/>
              <a:ext cx="1008112" cy="23485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무통장입금</a:t>
              </a:r>
              <a:endParaRPr lang="ko-KR" altLang="en-US" b="1" dirty="0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4716016" y="5348286"/>
              <a:ext cx="1008112" cy="23485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계좌이체</a:t>
              </a:r>
              <a:endParaRPr lang="ko-KR" altLang="en-US" sz="1600" b="1" dirty="0"/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4716016" y="5877272"/>
              <a:ext cx="1008112" cy="23485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err="1" smtClean="0"/>
                <a:t>마일리지</a:t>
              </a:r>
              <a:endParaRPr lang="ko-KR" altLang="en-US" sz="1600" b="1" dirty="0"/>
            </a:p>
          </p:txBody>
        </p:sp>
      </p:grpSp>
      <p:sp>
        <p:nvSpPr>
          <p:cNvPr id="71" name="직사각형 70"/>
          <p:cNvSpPr/>
          <p:nvPr/>
        </p:nvSpPr>
        <p:spPr>
          <a:xfrm>
            <a:off x="3059832" y="6093296"/>
            <a:ext cx="439248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* 캐시 충전 시 결제금액의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VAT(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부가세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) 10%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가 별도로 청구 됩니다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결제가 모두 완료되기 전에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결제창을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닫으시면 오류로 결제가 완료되지 않을 수 있습니다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충전 캐시는 모두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소진될때까지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자유롭게 이용하실 수 있습니다</a:t>
            </a:r>
            <a:r>
              <a:rPr lang="en-US" altLang="ko-KR" sz="7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적립된 캐시 또는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마일리지는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별도로 지정된 사용기간이 없습니다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51520" y="291283"/>
            <a:ext cx="449268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상세</a:t>
            </a:r>
            <a:r>
              <a:rPr lang="en-US" altLang="ko-KR" sz="1400" b="1" dirty="0" smtClean="0"/>
              <a:t> [</a:t>
            </a:r>
            <a:r>
              <a:rPr lang="ko-KR" altLang="en-US" sz="1400" b="1" dirty="0" smtClean="0"/>
              <a:t>무통장입금 결제</a:t>
            </a:r>
            <a:r>
              <a:rPr lang="en-US" altLang="ko-KR" sz="1400" b="1" dirty="0" smtClean="0"/>
              <a:t>] </a:t>
            </a:r>
            <a:r>
              <a:rPr lang="ko-KR" altLang="en-US" sz="1400" b="1" dirty="0" smtClean="0"/>
              <a:t>클릭</a:t>
            </a:r>
            <a:endParaRPr lang="ko-KR" altLang="en-US" b="1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3419872" y="1568098"/>
            <a:ext cx="576064" cy="1986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팝업</a:t>
            </a:r>
            <a:endParaRPr lang="ko-KR" altLang="en-US" b="1" dirty="0"/>
          </a:p>
        </p:txBody>
      </p:sp>
      <p:grpSp>
        <p:nvGrpSpPr>
          <p:cNvPr id="57" name="그룹 56"/>
          <p:cNvGrpSpPr/>
          <p:nvPr/>
        </p:nvGrpSpPr>
        <p:grpSpPr>
          <a:xfrm>
            <a:off x="3671900" y="1796491"/>
            <a:ext cx="2808312" cy="3658633"/>
            <a:chOff x="3167844" y="1196752"/>
            <a:chExt cx="2808312" cy="3658633"/>
          </a:xfrm>
        </p:grpSpPr>
        <p:sp>
          <p:nvSpPr>
            <p:cNvPr id="72" name="직사각형 71"/>
            <p:cNvSpPr/>
            <p:nvPr/>
          </p:nvSpPr>
          <p:spPr>
            <a:xfrm>
              <a:off x="3167844" y="1196752"/>
              <a:ext cx="2808312" cy="3658633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275856" y="1700808"/>
              <a:ext cx="9361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 err="1" smtClean="0"/>
                <a:t>마일리지</a:t>
              </a:r>
              <a:r>
                <a:rPr lang="ko-KR" altLang="en-US" sz="700" b="1" dirty="0" smtClean="0"/>
                <a:t> 결제</a:t>
              </a:r>
              <a:endParaRPr lang="ko-KR" altLang="en-US" b="1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211960" y="1295182"/>
              <a:ext cx="1152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 smtClean="0"/>
                <a:t>사이트명</a:t>
              </a:r>
              <a:endParaRPr lang="ko-KR" altLang="en-US" sz="14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688195" y="1287048"/>
              <a:ext cx="2397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X</a:t>
              </a:r>
              <a:endParaRPr lang="ko-KR" altLang="en-US" sz="1100" dirty="0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3360056" y="2738256"/>
              <a:ext cx="1080120" cy="216024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288048" y="2564904"/>
              <a:ext cx="121194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 smtClean="0"/>
                <a:t>사용하실 </a:t>
              </a:r>
              <a:r>
                <a:rPr lang="ko-KR" altLang="en-US" sz="700" b="1" dirty="0" err="1" smtClean="0"/>
                <a:t>마일리지</a:t>
              </a:r>
              <a:r>
                <a:rPr lang="ko-KR" altLang="en-US" sz="700" b="1" dirty="0" smtClean="0"/>
                <a:t> 입력</a:t>
              </a:r>
              <a:endParaRPr lang="ko-KR" altLang="en-US" b="1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421888" y="2783264"/>
              <a:ext cx="121194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마일리지</a:t>
              </a:r>
              <a:endParaRPr lang="ko-KR" altLang="en-US" sz="16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347864" y="2798072"/>
              <a:ext cx="12119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smtClean="0"/>
                <a:t>입</a:t>
              </a:r>
              <a:r>
                <a:rPr lang="ko-KR" altLang="en-US" sz="600" b="1"/>
                <a:t>력</a:t>
              </a:r>
              <a:endParaRPr lang="ko-KR" altLang="en-US" sz="1200" b="1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491880" y="3057646"/>
              <a:ext cx="230425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accent2">
                      <a:lumMod val="75000"/>
                    </a:schemeClr>
                  </a:solidFill>
                </a:rPr>
                <a:t>※ </a:t>
              </a:r>
              <a:r>
                <a:rPr lang="ko-KR" altLang="en-US" sz="600" b="1" dirty="0" err="1" smtClean="0">
                  <a:solidFill>
                    <a:schemeClr val="accent2">
                      <a:lumMod val="75000"/>
                    </a:schemeClr>
                  </a:solidFill>
                </a:rPr>
                <a:t>마일리지는</a:t>
              </a:r>
              <a:r>
                <a:rPr lang="ko-KR" altLang="en-US" sz="600" b="1" dirty="0" smtClean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600" b="1" dirty="0" smtClean="0">
                  <a:solidFill>
                    <a:schemeClr val="accent2">
                      <a:lumMod val="75000"/>
                    </a:schemeClr>
                  </a:solidFill>
                </a:rPr>
                <a:t>5,000 </a:t>
              </a:r>
              <a:r>
                <a:rPr lang="ko-KR" altLang="en-US" sz="600" b="1" dirty="0" err="1" smtClean="0">
                  <a:solidFill>
                    <a:schemeClr val="accent2">
                      <a:lumMod val="75000"/>
                    </a:schemeClr>
                  </a:solidFill>
                </a:rPr>
                <a:t>마일리지부터</a:t>
              </a:r>
              <a:r>
                <a:rPr lang="ko-KR" altLang="en-US" sz="600" b="1" dirty="0" smtClean="0">
                  <a:solidFill>
                    <a:schemeClr val="accent2">
                      <a:lumMod val="75000"/>
                    </a:schemeClr>
                  </a:solidFill>
                </a:rPr>
                <a:t> 사용합니다</a:t>
              </a:r>
              <a:r>
                <a:rPr lang="en-US" altLang="ko-KR" sz="600" b="1" dirty="0" smtClean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288048" y="1988840"/>
              <a:ext cx="121194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내 보유 </a:t>
              </a:r>
              <a:r>
                <a:rPr lang="ko-KR" altLang="en-US" sz="800" b="1" dirty="0" err="1" smtClean="0"/>
                <a:t>마일리지</a:t>
              </a:r>
              <a:endParaRPr lang="ko-KR" altLang="en-US" b="1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421888" y="2193252"/>
              <a:ext cx="121194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마일리지</a:t>
              </a:r>
              <a:endParaRPr lang="ko-KR" altLang="en-US" sz="16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995936" y="2205444"/>
              <a:ext cx="121194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chemeClr val="accent2">
                      <a:lumMod val="75000"/>
                    </a:schemeClr>
                  </a:solidFill>
                </a:rPr>
                <a:t>0,000</a:t>
              </a:r>
              <a:endParaRPr lang="ko-KR" altLang="en-US" sz="16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306336" y="3356992"/>
              <a:ext cx="121194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 smtClean="0"/>
                <a:t>결제 될 </a:t>
              </a:r>
              <a:r>
                <a:rPr lang="ko-KR" altLang="en-US" sz="700" b="1" dirty="0" err="1" smtClean="0"/>
                <a:t>마일리지</a:t>
              </a:r>
              <a:endParaRPr lang="ko-KR" altLang="en-US" b="1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440176" y="3575352"/>
              <a:ext cx="121194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마일리지</a:t>
              </a:r>
              <a:endParaRPr lang="ko-KR" altLang="en-US" sz="16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995936" y="3573596"/>
              <a:ext cx="121194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chemeClr val="accent2">
                      <a:lumMod val="75000"/>
                    </a:schemeClr>
                  </a:solidFill>
                </a:rPr>
                <a:t>0,000</a:t>
              </a:r>
              <a:endParaRPr lang="ko-KR" altLang="en-US" sz="16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87" name="모서리가 둥근 직사각형 86"/>
            <p:cNvSpPr/>
            <p:nvPr/>
          </p:nvSpPr>
          <p:spPr>
            <a:xfrm>
              <a:off x="3491880" y="4221088"/>
              <a:ext cx="923912" cy="216024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smtClean="0"/>
                <a:t>결제하기</a:t>
              </a:r>
              <a:endParaRPr lang="ko-KR" altLang="en-US" b="1" dirty="0"/>
            </a:p>
          </p:txBody>
        </p:sp>
        <p:sp>
          <p:nvSpPr>
            <p:cNvPr id="88" name="모서리가 둥근 직사각형 87"/>
            <p:cNvSpPr/>
            <p:nvPr/>
          </p:nvSpPr>
          <p:spPr>
            <a:xfrm>
              <a:off x="4572000" y="4221088"/>
              <a:ext cx="923912" cy="21602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smtClean="0"/>
                <a:t>취</a:t>
              </a:r>
              <a:r>
                <a:rPr lang="ko-KR" altLang="en-US" sz="1050" b="1" dirty="0"/>
                <a:t>소</a:t>
              </a:r>
              <a:endParaRPr lang="ko-KR" altLang="en-US" sz="1600" dirty="0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90" name="TextBox 89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3-37</a:t>
              </a:r>
              <a:endParaRPr lang="ko-KR" altLang="en-US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44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625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383344" y="404648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87400" y="42293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회원가입 </a:t>
            </a:r>
            <a:r>
              <a:rPr lang="en-US" altLang="ko-KR" dirty="0" smtClean="0"/>
              <a:t>page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36" y="1268016"/>
            <a:ext cx="8664456" cy="5030974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18" name="TextBox 17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</a:t>
              </a:r>
              <a:r>
                <a:rPr lang="en-US" altLang="ko-KR" dirty="0"/>
                <a:t>1</a:t>
              </a:r>
              <a:r>
                <a:rPr lang="en-US" altLang="ko-KR" dirty="0" smtClean="0"/>
                <a:t>-2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로그인 페이지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419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8" y="198337"/>
            <a:ext cx="8245358" cy="142380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30528" y="3212976"/>
            <a:ext cx="6840760" cy="504056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958761"/>
              </p:ext>
            </p:extLst>
          </p:nvPr>
        </p:nvGraphicFramePr>
        <p:xfrm>
          <a:off x="1346552" y="32741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상호명 및 회사주소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203968"/>
              </p:ext>
            </p:extLst>
          </p:nvPr>
        </p:nvGraphicFramePr>
        <p:xfrm>
          <a:off x="1331640" y="2708920"/>
          <a:ext cx="75608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회사소개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메가밀리언구입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파워볼구입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개인보호정책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이용약관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Q&amp;A</a:t>
                      </a:r>
                      <a:endParaRPr lang="ko-KR" altLang="en-US" sz="8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65728" y="3789040"/>
            <a:ext cx="6644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은 미국복권 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</a:rPr>
              <a:t>구매대행 사이트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이며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19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세 미만 청소년은 이용하실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과도한 구매는 올바른 선택이 될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25485" y="1844824"/>
            <a:ext cx="5256584" cy="792088"/>
            <a:chOff x="2699792" y="3861048"/>
            <a:chExt cx="5256584" cy="792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861048"/>
              <a:ext cx="955535" cy="7920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4831" y="3861048"/>
              <a:ext cx="919217" cy="73270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3" y="3861048"/>
              <a:ext cx="879251" cy="73270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3861048"/>
              <a:ext cx="1080120" cy="74675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24" name="TextBox 23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3-38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45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726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9512" y="459277"/>
            <a:ext cx="8784976" cy="62100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79512" y="260648"/>
            <a:ext cx="1440160" cy="19862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팝업 연결</a:t>
            </a:r>
            <a:endParaRPr lang="ko-KR" altLang="en-US" b="1" dirty="0"/>
          </a:p>
        </p:txBody>
      </p:sp>
      <p:sp>
        <p:nvSpPr>
          <p:cNvPr id="12" name="오른쪽 화살표 11"/>
          <p:cNvSpPr/>
          <p:nvPr/>
        </p:nvSpPr>
        <p:spPr>
          <a:xfrm>
            <a:off x="3347864" y="1239643"/>
            <a:ext cx="288032" cy="2880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266000" y="591571"/>
            <a:ext cx="2808312" cy="3658633"/>
            <a:chOff x="3167844" y="1196752"/>
            <a:chExt cx="2808312" cy="3658633"/>
          </a:xfrm>
        </p:grpSpPr>
        <p:sp>
          <p:nvSpPr>
            <p:cNvPr id="15" name="직사각형 14"/>
            <p:cNvSpPr/>
            <p:nvPr/>
          </p:nvSpPr>
          <p:spPr>
            <a:xfrm>
              <a:off x="3167844" y="1196752"/>
              <a:ext cx="2808312" cy="3658633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275856" y="1700808"/>
              <a:ext cx="93610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 err="1" smtClean="0"/>
                <a:t>마일리지</a:t>
              </a:r>
              <a:r>
                <a:rPr lang="ko-KR" altLang="en-US" sz="700" b="1" dirty="0" smtClean="0"/>
                <a:t> 결제</a:t>
              </a:r>
              <a:endParaRPr lang="ko-KR" altLang="en-US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211960" y="1295182"/>
              <a:ext cx="11521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err="1" smtClean="0"/>
                <a:t>사이트명</a:t>
              </a:r>
              <a:endParaRPr lang="ko-KR" alt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88195" y="1287048"/>
              <a:ext cx="2397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X</a:t>
              </a:r>
              <a:endParaRPr lang="ko-KR" altLang="en-US" sz="11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360056" y="2738256"/>
              <a:ext cx="1080120" cy="216024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88048" y="2564904"/>
              <a:ext cx="121194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 smtClean="0"/>
                <a:t>사용하실 </a:t>
              </a:r>
              <a:r>
                <a:rPr lang="ko-KR" altLang="en-US" sz="700" b="1" dirty="0" err="1" smtClean="0"/>
                <a:t>마일리지</a:t>
              </a:r>
              <a:r>
                <a:rPr lang="ko-KR" altLang="en-US" sz="700" b="1" dirty="0" smtClean="0"/>
                <a:t> 입력</a:t>
              </a:r>
              <a:endParaRPr lang="ko-KR" altLang="en-US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21888" y="2783264"/>
              <a:ext cx="121194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마일리지</a:t>
              </a:r>
              <a:endParaRPr lang="ko-KR" altLang="en-US" sz="16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347864" y="2798072"/>
              <a:ext cx="121194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smtClean="0"/>
                <a:t>입</a:t>
              </a:r>
              <a:r>
                <a:rPr lang="ko-KR" altLang="en-US" sz="600" b="1"/>
                <a:t>력</a:t>
              </a:r>
              <a:endParaRPr lang="ko-KR" altLang="en-US" sz="12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91880" y="3057646"/>
              <a:ext cx="230425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accent2">
                      <a:lumMod val="75000"/>
                    </a:schemeClr>
                  </a:solidFill>
                </a:rPr>
                <a:t>※ </a:t>
              </a:r>
              <a:r>
                <a:rPr lang="ko-KR" altLang="en-US" sz="600" b="1" dirty="0" err="1" smtClean="0">
                  <a:solidFill>
                    <a:schemeClr val="accent2">
                      <a:lumMod val="75000"/>
                    </a:schemeClr>
                  </a:solidFill>
                </a:rPr>
                <a:t>마일리지는</a:t>
              </a:r>
              <a:r>
                <a:rPr lang="ko-KR" altLang="en-US" sz="600" b="1" dirty="0" smtClean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600" b="1" dirty="0" smtClean="0">
                  <a:solidFill>
                    <a:schemeClr val="accent2">
                      <a:lumMod val="75000"/>
                    </a:schemeClr>
                  </a:solidFill>
                </a:rPr>
                <a:t>5,000 </a:t>
              </a:r>
              <a:r>
                <a:rPr lang="ko-KR" altLang="en-US" sz="600" b="1" dirty="0" err="1" smtClean="0">
                  <a:solidFill>
                    <a:schemeClr val="accent2">
                      <a:lumMod val="75000"/>
                    </a:schemeClr>
                  </a:solidFill>
                </a:rPr>
                <a:t>마일리지부터</a:t>
              </a:r>
              <a:r>
                <a:rPr lang="ko-KR" altLang="en-US" sz="600" b="1" dirty="0" smtClean="0">
                  <a:solidFill>
                    <a:schemeClr val="accent2">
                      <a:lumMod val="75000"/>
                    </a:schemeClr>
                  </a:solidFill>
                </a:rPr>
                <a:t> 사용합니다</a:t>
              </a:r>
              <a:r>
                <a:rPr lang="en-US" altLang="ko-KR" sz="600" b="1" dirty="0" smtClean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88048" y="1988840"/>
              <a:ext cx="121194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내 보유 </a:t>
              </a:r>
              <a:r>
                <a:rPr lang="ko-KR" altLang="en-US" sz="800" b="1" dirty="0" err="1" smtClean="0"/>
                <a:t>마일리지</a:t>
              </a:r>
              <a:endParaRPr lang="ko-KR" altLang="en-US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421888" y="2193252"/>
              <a:ext cx="121194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마일리지</a:t>
              </a:r>
              <a:endParaRPr lang="ko-KR" altLang="en-US" sz="16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95936" y="2205444"/>
              <a:ext cx="121194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chemeClr val="accent2">
                      <a:lumMod val="75000"/>
                    </a:schemeClr>
                  </a:solidFill>
                </a:rPr>
                <a:t>0,000</a:t>
              </a:r>
              <a:endParaRPr lang="ko-KR" altLang="en-US" sz="16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06336" y="3356992"/>
              <a:ext cx="121194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 smtClean="0"/>
                <a:t>결제 될 </a:t>
              </a:r>
              <a:r>
                <a:rPr lang="ko-KR" altLang="en-US" sz="700" b="1" dirty="0" err="1" smtClean="0"/>
                <a:t>마일리지</a:t>
              </a:r>
              <a:endParaRPr lang="ko-KR" alt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440176" y="3575352"/>
              <a:ext cx="121194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마일리지</a:t>
              </a:r>
              <a:endParaRPr lang="ko-KR" altLang="en-US" sz="16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995936" y="3573596"/>
              <a:ext cx="121194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chemeClr val="accent2">
                      <a:lumMod val="75000"/>
                    </a:schemeClr>
                  </a:solidFill>
                </a:rPr>
                <a:t>0,000</a:t>
              </a:r>
              <a:endParaRPr lang="ko-KR" altLang="en-US" sz="16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3491880" y="4221088"/>
              <a:ext cx="923912" cy="216024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smtClean="0"/>
                <a:t>결제하기</a:t>
              </a:r>
              <a:endParaRPr lang="ko-KR" altLang="en-US" b="1" dirty="0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4572000" y="4221088"/>
              <a:ext cx="923912" cy="21602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smtClean="0"/>
                <a:t>취</a:t>
              </a:r>
              <a:r>
                <a:rPr lang="ko-KR" altLang="en-US" sz="1050" b="1" dirty="0"/>
                <a:t>소</a:t>
              </a:r>
              <a:endParaRPr lang="ko-KR" altLang="en-US" sz="1600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995936" y="591571"/>
            <a:ext cx="3093720" cy="1562100"/>
            <a:chOff x="3995936" y="591571"/>
            <a:chExt cx="3093720" cy="1562100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591571"/>
              <a:ext cx="3093720" cy="15621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572000" y="1157177"/>
              <a:ext cx="2304256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chemeClr val="accent2">
                      <a:lumMod val="75000"/>
                    </a:schemeClr>
                  </a:solidFill>
                </a:rPr>
                <a:t>0,000</a:t>
              </a:r>
              <a:r>
                <a:rPr lang="en-US" altLang="ko-KR" sz="800" b="1" dirty="0" smtClean="0"/>
                <a:t> </a:t>
              </a:r>
              <a:r>
                <a:rPr lang="ko-KR" altLang="en-US" sz="800" b="1" dirty="0" err="1" smtClean="0"/>
                <a:t>마일리지가</a:t>
              </a:r>
              <a:r>
                <a:rPr lang="ko-KR" altLang="en-US" sz="800" b="1" dirty="0" smtClean="0"/>
                <a:t> 성공적으로 결제되었습니다</a:t>
              </a:r>
              <a:r>
                <a:rPr lang="en-US" altLang="ko-KR" sz="800" b="1" dirty="0" smtClean="0"/>
                <a:t>.</a:t>
              </a:r>
              <a:endParaRPr lang="ko-KR" altLang="en-US" sz="1600" b="1" dirty="0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34" name="TextBox 33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3-39</a:t>
              </a:r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충전 페이지</a:t>
              </a:r>
              <a:r>
                <a:rPr lang="en-US" altLang="ko-KR" dirty="0" smtClean="0"/>
                <a:t>46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769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36896" y="1268760"/>
            <a:ext cx="5059240" cy="2118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857984" y="1268760"/>
            <a:ext cx="2454724" cy="21198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38432" y="3453544"/>
            <a:ext cx="3761560" cy="12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72000" y="3453544"/>
            <a:ext cx="3749844" cy="12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2" name="직사각형 1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sp>
        <p:nvSpPr>
          <p:cNvPr id="25" name="모서리가 둥근 직사각형 24"/>
          <p:cNvSpPr/>
          <p:nvPr/>
        </p:nvSpPr>
        <p:spPr>
          <a:xfrm>
            <a:off x="5940152" y="1340768"/>
            <a:ext cx="936104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상단배너 </a:t>
            </a:r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39" y="1613410"/>
            <a:ext cx="4871905" cy="1706934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899592" y="1305336"/>
            <a:ext cx="46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CC0000"/>
                </a:solidFill>
              </a:rPr>
              <a:t>미국 복권 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</a:rPr>
              <a:t>믿고 살 수 있는 전문 구매대행 사이트</a:t>
            </a:r>
            <a:endParaRPr lang="ko-KR" altLang="en-US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93" y="3494912"/>
            <a:ext cx="3654184" cy="733425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20" y="3494912"/>
            <a:ext cx="3617936" cy="733425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791008" y="4287000"/>
            <a:ext cx="972680" cy="36004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상세결과보기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799120" y="4287000"/>
            <a:ext cx="972680" cy="36004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2">
                    <a:lumMod val="50000"/>
                  </a:schemeClr>
                </a:solidFill>
              </a:rPr>
              <a:t>방송보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기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819424" y="4293096"/>
            <a:ext cx="1008112" cy="360040"/>
          </a:xfrm>
          <a:prstGeom prst="rect">
            <a:avLst/>
          </a:prstGeo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공식사이트</a:t>
            </a:r>
            <a:endParaRPr lang="ko-KR" altLang="en-US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3888496" y="4287000"/>
            <a:ext cx="528440" cy="3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JOIN</a:t>
            </a:r>
          </a:p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NOW</a:t>
            </a:r>
            <a:endParaRPr lang="ko-KR" altLang="en-US" sz="900" b="1" dirty="0">
              <a:solidFill>
                <a:srgbClr val="FFC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618480" y="4293096"/>
            <a:ext cx="972680" cy="36004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상세결과보기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626592" y="4293096"/>
            <a:ext cx="972680" cy="36004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2">
                    <a:lumMod val="50000"/>
                  </a:schemeClr>
                </a:solidFill>
              </a:rPr>
              <a:t>방송보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646896" y="4299192"/>
            <a:ext cx="1008112" cy="360040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공식사이트</a:t>
            </a:r>
            <a:endParaRPr lang="ko-KR" altLang="en-US" sz="11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7715968" y="4293096"/>
            <a:ext cx="528440" cy="3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JOIN</a:t>
            </a:r>
          </a:p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NOW</a:t>
            </a:r>
            <a:endParaRPr lang="ko-KR" altLang="en-US" sz="900" b="1" dirty="0">
              <a:solidFill>
                <a:srgbClr val="FFC000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36" y="4749528"/>
            <a:ext cx="8388424" cy="170431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699744" y="5661248"/>
            <a:ext cx="8884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고객센터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71552" y="5661248"/>
            <a:ext cx="113326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구매티켓보기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10792" y="225216"/>
            <a:ext cx="2326696" cy="46714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3. </a:t>
            </a:r>
            <a:r>
              <a:rPr lang="ko-KR" altLang="en-US" dirty="0" smtClean="0"/>
              <a:t>복권구매</a:t>
            </a:r>
            <a:endParaRPr lang="ko-KR" altLang="en-US" dirty="0"/>
          </a:p>
        </p:txBody>
      </p:sp>
      <p:sp>
        <p:nvSpPr>
          <p:cNvPr id="38" name="오른쪽 화살표 37"/>
          <p:cNvSpPr/>
          <p:nvPr/>
        </p:nvSpPr>
        <p:spPr>
          <a:xfrm rot="10800000" flipH="1">
            <a:off x="6937216" y="280080"/>
            <a:ext cx="371088" cy="32385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6416800" y="242932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951472" y="2852936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3395488" y="2867800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3936692" y="3933056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7" name="타원 46"/>
          <p:cNvSpPr/>
          <p:nvPr/>
        </p:nvSpPr>
        <p:spPr>
          <a:xfrm>
            <a:off x="7776928" y="3933056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9" name="타원 68"/>
          <p:cNvSpPr/>
          <p:nvPr/>
        </p:nvSpPr>
        <p:spPr>
          <a:xfrm>
            <a:off x="1383520" y="740892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1" name="타원 70"/>
          <p:cNvSpPr/>
          <p:nvPr/>
        </p:nvSpPr>
        <p:spPr>
          <a:xfrm>
            <a:off x="2903624" y="747560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46" name="그룹 45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48" name="TextBox 47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1-1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복권구</a:t>
              </a:r>
              <a:r>
                <a:rPr lang="ko-KR" altLang="en-US" dirty="0"/>
                <a:t>매</a:t>
              </a:r>
              <a:r>
                <a:rPr lang="ko-KR" altLang="en-US" dirty="0" smtClean="0"/>
                <a:t> 페이지</a:t>
              </a:r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5370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31534" y="260649"/>
            <a:ext cx="2016930" cy="1440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24872" y="260648"/>
            <a:ext cx="2016224" cy="1440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537488" y="260649"/>
            <a:ext cx="2016224" cy="1440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644008" y="260649"/>
            <a:ext cx="2004032" cy="1440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646587"/>
              </p:ext>
            </p:extLst>
          </p:nvPr>
        </p:nvGraphicFramePr>
        <p:xfrm>
          <a:off x="469488" y="1259649"/>
          <a:ext cx="191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빠른 베스트 추천 숫자 </a:t>
                      </a:r>
                      <a:endParaRPr lang="ko-KR" alt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738845"/>
              </p:ext>
            </p:extLst>
          </p:nvPr>
        </p:nvGraphicFramePr>
        <p:xfrm>
          <a:off x="2585112" y="1268760"/>
          <a:ext cx="191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소문내고</a:t>
                      </a:r>
                      <a:r>
                        <a:rPr lang="ko-KR" altLang="en-US" sz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선물 받기</a:t>
                      </a:r>
                      <a:endParaRPr lang="ko-KR" alt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613187"/>
              </p:ext>
            </p:extLst>
          </p:nvPr>
        </p:nvGraphicFramePr>
        <p:xfrm>
          <a:off x="4691632" y="1268760"/>
          <a:ext cx="191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당첨시</a:t>
                      </a:r>
                      <a:r>
                        <a:rPr lang="ko-KR" altLang="en-US" sz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유의사항</a:t>
                      </a:r>
                      <a:endParaRPr lang="ko-KR" alt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197261"/>
              </p:ext>
            </p:extLst>
          </p:nvPr>
        </p:nvGraphicFramePr>
        <p:xfrm>
          <a:off x="6785960" y="1268760"/>
          <a:ext cx="191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구매대행 이용가이드</a:t>
                      </a:r>
                      <a:endParaRPr lang="ko-KR" alt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472496" y="314368"/>
            <a:ext cx="1914880" cy="88848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592352" y="320464"/>
            <a:ext cx="1914880" cy="88848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685536" y="314368"/>
            <a:ext cx="1914880" cy="8884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781008" y="302176"/>
            <a:ext cx="1914880" cy="8884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48680"/>
            <a:ext cx="1302828" cy="61989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6016" y="320464"/>
            <a:ext cx="197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LUCKY </a:t>
            </a:r>
            <a:r>
              <a:rPr lang="en-US" altLang="ko-KR" b="1" dirty="0" smtClean="0">
                <a:solidFill>
                  <a:srgbClr val="FFC000"/>
                </a:solidFill>
              </a:rPr>
              <a:t>NUMBER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794756" y="689796"/>
            <a:ext cx="497372" cy="43494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758180" y="715936"/>
            <a:ext cx="580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BUY</a:t>
            </a:r>
          </a:p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NOW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4" b="96000" l="1778" r="97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7934">
            <a:off x="2501890" y="157680"/>
            <a:ext cx="1020950" cy="1020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2" name="모서리가 둥근 직사각형 31"/>
          <p:cNvSpPr/>
          <p:nvPr/>
        </p:nvSpPr>
        <p:spPr>
          <a:xfrm>
            <a:off x="3275856" y="404665"/>
            <a:ext cx="1152128" cy="2160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SNS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에 </a:t>
            </a:r>
            <a:r>
              <a:rPr lang="ko-KR" altLang="en-US" sz="1000" b="1" dirty="0" err="1" smtClean="0">
                <a:solidFill>
                  <a:schemeClr val="bg2">
                    <a:lumMod val="50000"/>
                  </a:schemeClr>
                </a:solidFill>
              </a:rPr>
              <a:t>소문내도</a:t>
            </a:r>
            <a:endParaRPr lang="ko-KR" alt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275856" y="654945"/>
            <a:ext cx="1152128" cy="2232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err="1" smtClean="0">
                <a:solidFill>
                  <a:schemeClr val="bg2">
                    <a:lumMod val="50000"/>
                  </a:schemeClr>
                </a:solidFill>
              </a:rPr>
              <a:t>친추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 추천에도</a:t>
            </a:r>
            <a:endParaRPr lang="ko-KR" alt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275856" y="914816"/>
            <a:ext cx="1152128" cy="2232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ko-KR" altLang="en-US" sz="12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선물이 팡팡</a:t>
            </a:r>
            <a:endParaRPr lang="ko-KR" altLang="en-US" sz="12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496" y="779184"/>
            <a:ext cx="798404" cy="379886"/>
          </a:xfrm>
          <a:prstGeom prst="rect">
            <a:avLst/>
          </a:prstGeom>
        </p:spPr>
      </p:pic>
      <p:pic>
        <p:nvPicPr>
          <p:cNvPr id="1026" name="Picture 2" descr="C:\Users\dev\AppData\Local\Microsoft\Windows\INetCache\IE\MVZD1D5L\trophy-1414791_960_720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481" y="435138"/>
            <a:ext cx="739911" cy="71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모서리가 둥근 직사각형 36"/>
          <p:cNvSpPr/>
          <p:nvPr/>
        </p:nvSpPr>
        <p:spPr>
          <a:xfrm>
            <a:off x="5580112" y="482199"/>
            <a:ext cx="936104" cy="3545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C00000"/>
                </a:solidFill>
              </a:rPr>
              <a:t>당첨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을</a:t>
            </a:r>
            <a:endParaRPr lang="en-US" altLang="ko-KR" sz="1000" b="1" dirty="0" smtClean="0">
              <a:solidFill>
                <a:srgbClr val="FFFF00"/>
              </a:solidFill>
            </a:endParaRPr>
          </a:p>
          <a:p>
            <a:r>
              <a:rPr lang="ko-KR" altLang="en-US" sz="1000" b="1" dirty="0" smtClean="0">
                <a:solidFill>
                  <a:srgbClr val="FFFF00"/>
                </a:solidFill>
              </a:rPr>
              <a:t>축하합니다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719692"/>
              </p:ext>
            </p:extLst>
          </p:nvPr>
        </p:nvGraphicFramePr>
        <p:xfrm>
          <a:off x="5388472" y="910655"/>
          <a:ext cx="1152128" cy="19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</a:tblGrid>
              <a:tr h="134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당첨 절차 및 회사 정책</a:t>
                      </a:r>
                      <a:endParaRPr lang="ko-KR" altLang="en-US" sz="7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164" y="378305"/>
            <a:ext cx="1335236" cy="2021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165" y="628972"/>
            <a:ext cx="1335236" cy="249268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7236296" y="930785"/>
            <a:ext cx="1414142" cy="223295"/>
          </a:xfrm>
          <a:prstGeom prst="roundRect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</a:rPr>
              <a:t>믿고 구매하는 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414840" y="1724048"/>
            <a:ext cx="8351912" cy="1320997"/>
            <a:chOff x="414840" y="1724048"/>
            <a:chExt cx="8351912" cy="1320997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840" y="1724048"/>
              <a:ext cx="8351912" cy="1320997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4644008" y="1797200"/>
              <a:ext cx="80542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b="1" smtClean="0"/>
                <a:t>당첨자 확인</a:t>
              </a:r>
              <a:endParaRPr lang="ko-KR" altLang="en-US" sz="800" b="1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732240" y="1797200"/>
              <a:ext cx="80542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최신 </a:t>
              </a:r>
              <a:r>
                <a:rPr lang="en-US" altLang="ko-KR" sz="800" b="1" dirty="0" smtClean="0"/>
                <a:t>NEWS</a:t>
              </a:r>
              <a:endParaRPr lang="ko-KR" altLang="en-US" sz="800" b="1" dirty="0"/>
            </a:p>
          </p:txBody>
        </p:sp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4" y="3063333"/>
            <a:ext cx="7128791" cy="3039016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341244" y="3102786"/>
            <a:ext cx="1404156" cy="939998"/>
            <a:chOff x="270182" y="2420888"/>
            <a:chExt cx="1728192" cy="1080120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346241" y="2420888"/>
              <a:ext cx="1512168" cy="108012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Picture 2" descr="C:\Users\dev\AppData\Local\Microsoft\Windows\INetCache\IE\PIWUHSTS\coins-1857222_960_720[1]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2780928"/>
              <a:ext cx="713705" cy="685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270182" y="2503929"/>
              <a:ext cx="1728192" cy="300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err="1" smtClean="0">
                  <a:solidFill>
                    <a:schemeClr val="bg1"/>
                  </a:solidFill>
                </a:rPr>
                <a:t>캐쉬충전</a:t>
              </a:r>
              <a:r>
                <a:rPr lang="ko-KR" altLang="en-US" sz="11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100" b="1" dirty="0" err="1" smtClean="0">
                  <a:solidFill>
                    <a:schemeClr val="bg1"/>
                  </a:solidFill>
                </a:rPr>
                <a:t>바로가기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53" y="4138033"/>
            <a:ext cx="1260679" cy="583002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340673" y="4858112"/>
            <a:ext cx="1266808" cy="1224136"/>
            <a:chOff x="323528" y="5282546"/>
            <a:chExt cx="1534881" cy="1224136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347365" y="5282546"/>
              <a:ext cx="1511044" cy="1224136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5307077"/>
              <a:ext cx="1228187" cy="748895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323528" y="5991671"/>
              <a:ext cx="15121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/>
                <a:t>0000 </a:t>
              </a:r>
              <a:r>
                <a:rPr lang="ko-KR" altLang="en-US" sz="700" b="1" dirty="0" smtClean="0"/>
                <a:t>은 미국복권 구매대행 업체입니다</a:t>
              </a:r>
              <a:r>
                <a:rPr lang="en-US" altLang="ko-KR" sz="700" b="1" dirty="0"/>
                <a:t>.</a:t>
              </a:r>
              <a:r>
                <a:rPr lang="en-US" altLang="ko-KR" sz="700" b="1" dirty="0" smtClean="0"/>
                <a:t> </a:t>
              </a:r>
              <a:r>
                <a:rPr lang="en-US" altLang="ko-KR" sz="700" b="1" dirty="0" smtClean="0">
                  <a:solidFill>
                    <a:srgbClr val="C00000"/>
                  </a:solidFill>
                </a:rPr>
                <a:t>19</a:t>
              </a:r>
              <a:r>
                <a:rPr lang="ko-KR" altLang="en-US" sz="700" b="1" dirty="0" smtClean="0">
                  <a:solidFill>
                    <a:srgbClr val="C00000"/>
                  </a:solidFill>
                </a:rPr>
                <a:t>세 미만</a:t>
              </a:r>
              <a:r>
                <a:rPr lang="ko-KR" altLang="en-US" sz="700" b="1" dirty="0" smtClean="0"/>
                <a:t>은 이용하실 수 없습니다</a:t>
              </a:r>
              <a:r>
                <a:rPr lang="en-US" altLang="ko-KR" sz="700" b="1" dirty="0" smtClean="0"/>
                <a:t>. </a:t>
              </a:r>
              <a:endParaRPr lang="ko-KR" altLang="en-US" sz="700" b="1" dirty="0"/>
            </a:p>
          </p:txBody>
        </p:sp>
      </p:grpSp>
      <p:sp>
        <p:nvSpPr>
          <p:cNvPr id="56" name="타원 55"/>
          <p:cNvSpPr/>
          <p:nvPr/>
        </p:nvSpPr>
        <p:spPr>
          <a:xfrm>
            <a:off x="1446320" y="528770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7" name="타원 56"/>
          <p:cNvSpPr/>
          <p:nvPr/>
        </p:nvSpPr>
        <p:spPr>
          <a:xfrm>
            <a:off x="1446320" y="956642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58" name="그룹 57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59" name="TextBox 58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1-2</a:t>
              </a:r>
              <a:endParaRPr lang="ko-KR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복권구</a:t>
              </a:r>
              <a:r>
                <a:rPr lang="ko-KR" altLang="en-US" dirty="0"/>
                <a:t>매</a:t>
              </a:r>
              <a:r>
                <a:rPr lang="ko-KR" altLang="en-US" dirty="0" smtClean="0"/>
                <a:t> 페이지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521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8" y="198337"/>
            <a:ext cx="8245358" cy="142380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30528" y="3212976"/>
            <a:ext cx="6840760" cy="504056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007777"/>
              </p:ext>
            </p:extLst>
          </p:nvPr>
        </p:nvGraphicFramePr>
        <p:xfrm>
          <a:off x="1346552" y="32741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상호명 및 회사주소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475056"/>
              </p:ext>
            </p:extLst>
          </p:nvPr>
        </p:nvGraphicFramePr>
        <p:xfrm>
          <a:off x="1331640" y="2708920"/>
          <a:ext cx="75608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회사소개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메가밀리언구입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파워볼구입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개인보호정책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이용약관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Q&amp;A</a:t>
                      </a:r>
                      <a:endParaRPr lang="ko-KR" altLang="en-US" sz="8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65728" y="3789040"/>
            <a:ext cx="6644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은 미국복권 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</a:rPr>
              <a:t>구매대행 사이트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이며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19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세 미만 청소년은 이용하실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과도한 구매는 올바른 선택이 될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25485" y="1844824"/>
            <a:ext cx="5256584" cy="792088"/>
            <a:chOff x="2699792" y="3861048"/>
            <a:chExt cx="5256584" cy="792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861048"/>
              <a:ext cx="955535" cy="7920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4831" y="3861048"/>
              <a:ext cx="919217" cy="73270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3" y="3861048"/>
              <a:ext cx="879251" cy="73270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3861048"/>
              <a:ext cx="1080120" cy="746750"/>
            </a:xfrm>
            <a:prstGeom prst="rect">
              <a:avLst/>
            </a:prstGeom>
          </p:spPr>
        </p:pic>
      </p:grpSp>
      <p:sp>
        <p:nvSpPr>
          <p:cNvPr id="17" name="타원 16"/>
          <p:cNvSpPr/>
          <p:nvPr/>
        </p:nvSpPr>
        <p:spPr>
          <a:xfrm>
            <a:off x="2555776" y="2379797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3491880" y="2379797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28" name="그룹 27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29" name="TextBox 28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1-3</a:t>
              </a:r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복권구</a:t>
              </a:r>
              <a:r>
                <a:rPr lang="ko-KR" altLang="en-US" dirty="0"/>
                <a:t>매</a:t>
              </a:r>
              <a:r>
                <a:rPr lang="ko-KR" altLang="en-US" dirty="0" smtClean="0"/>
                <a:t> 페이지</a:t>
              </a:r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835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17952"/>
            <a:ext cx="8768467" cy="5091368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5748" y="1315225"/>
            <a:ext cx="80986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결제하</a:t>
            </a:r>
            <a:r>
              <a:rPr lang="ko-KR" altLang="en-US" sz="1100" b="1" dirty="0"/>
              <a:t>기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414618" y="1700808"/>
            <a:ext cx="609908" cy="144016"/>
          </a:xfrm>
          <a:prstGeom prst="rect">
            <a:avLst/>
          </a:prstGeom>
          <a:solidFill>
            <a:srgbClr val="447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27108" y="1647088"/>
            <a:ext cx="1220556" cy="2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err="1" smtClean="0">
                <a:solidFill>
                  <a:schemeClr val="bg1">
                    <a:lumMod val="85000"/>
                  </a:schemeClr>
                </a:solidFill>
              </a:rPr>
              <a:t>메가밀리언</a:t>
            </a:r>
            <a:r>
              <a:rPr lang="ko-KR" altLang="en-US" sz="1000" b="1" dirty="0" smtClean="0">
                <a:solidFill>
                  <a:schemeClr val="bg1">
                    <a:lumMod val="85000"/>
                  </a:schemeClr>
                </a:solidFill>
              </a:rPr>
              <a:t> 구매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339752" y="1446030"/>
            <a:ext cx="3960440" cy="4200184"/>
            <a:chOff x="2339752" y="1446030"/>
            <a:chExt cx="3960440" cy="420018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9665" y="1556792"/>
              <a:ext cx="3790527" cy="4089422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3109387" y="5204801"/>
              <a:ext cx="25427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u="sng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회원 가입 이후 이용이 가능합니다</a:t>
              </a:r>
              <a:r>
                <a:rPr lang="en-US" altLang="ko-KR" sz="1200" u="sng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.</a:t>
              </a:r>
              <a:endParaRPr lang="ko-KR" altLang="en-US" u="sng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2339752" y="1446030"/>
              <a:ext cx="864096" cy="32678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팝</a:t>
              </a:r>
              <a:r>
                <a:rPr lang="ko-KR" altLang="en-US" sz="1200" b="1" dirty="0"/>
                <a:t>업</a:t>
              </a:r>
              <a:endParaRPr lang="ko-KR" altLang="en-US" b="1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55575" y="251356"/>
            <a:ext cx="31791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미 로그인 상</a:t>
            </a:r>
            <a:r>
              <a:rPr lang="ko-KR" altLang="en-US" dirty="0"/>
              <a:t>태</a:t>
            </a:r>
            <a:r>
              <a:rPr lang="ko-KR" altLang="en-US" dirty="0" smtClean="0"/>
              <a:t> 클릭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251520" y="225216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8731955" y="1647088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8731955" y="2420888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23528" y="1340768"/>
            <a:ext cx="1152128" cy="228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복권구매</a:t>
            </a:r>
            <a:endParaRPr lang="ko-KR" altLang="en-US" sz="1200" b="1" dirty="0"/>
          </a:p>
        </p:txBody>
      </p:sp>
      <p:sp>
        <p:nvSpPr>
          <p:cNvPr id="31" name="직사각형 30"/>
          <p:cNvSpPr/>
          <p:nvPr/>
        </p:nvSpPr>
        <p:spPr>
          <a:xfrm>
            <a:off x="341816" y="2747013"/>
            <a:ext cx="1584176" cy="321947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b="1" dirty="0" smtClean="0"/>
              <a:t> </a:t>
            </a:r>
            <a:r>
              <a:rPr lang="ko-KR" altLang="en-US" sz="1050" b="1" dirty="0" err="1" smtClean="0"/>
              <a:t>파워볼</a:t>
            </a:r>
            <a:r>
              <a:rPr lang="ko-KR" altLang="en-US" sz="1050" b="1" dirty="0" smtClean="0"/>
              <a:t> 구매            </a:t>
            </a:r>
            <a:r>
              <a:rPr lang="en-US" altLang="ko-KR" sz="1050" b="1" dirty="0" smtClean="0"/>
              <a:t>-</a:t>
            </a:r>
            <a:endParaRPr lang="ko-KR" alt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533456" y="200549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- </a:t>
            </a:r>
            <a:r>
              <a:rPr lang="ko-KR" altLang="en-US" sz="900" b="1" dirty="0" err="1" smtClean="0"/>
              <a:t>메가밀리언</a:t>
            </a:r>
            <a:r>
              <a:rPr lang="ko-KR" altLang="en-US" sz="900" b="1" dirty="0" smtClean="0"/>
              <a:t> 이용방법</a:t>
            </a:r>
            <a:endParaRPr lang="en-US" altLang="ko-KR" sz="900" b="1" dirty="0" smtClean="0"/>
          </a:p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- </a:t>
            </a:r>
            <a:r>
              <a:rPr lang="ko-KR" altLang="en-US" sz="900" b="1" dirty="0" smtClean="0"/>
              <a:t>바로 구매</a:t>
            </a:r>
            <a:endParaRPr lang="ko-KR" altLang="en-US" sz="16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39552" y="314096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- </a:t>
            </a:r>
            <a:r>
              <a:rPr lang="ko-KR" altLang="en-US" sz="900" b="1" dirty="0" err="1" smtClean="0"/>
              <a:t>파워</a:t>
            </a:r>
            <a:r>
              <a:rPr lang="ko-KR" altLang="en-US" sz="900" b="1" dirty="0" err="1"/>
              <a:t>볼</a:t>
            </a:r>
            <a:r>
              <a:rPr lang="ko-KR" altLang="en-US" sz="900" b="1" dirty="0" smtClean="0"/>
              <a:t> 이용방법</a:t>
            </a:r>
            <a:endParaRPr lang="en-US" altLang="ko-KR" sz="900" b="1" dirty="0" smtClean="0"/>
          </a:p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- </a:t>
            </a:r>
            <a:r>
              <a:rPr lang="ko-KR" altLang="en-US" sz="900" b="1" dirty="0" smtClean="0"/>
              <a:t>바로 구매</a:t>
            </a:r>
            <a:endParaRPr lang="ko-KR" altLang="en-US" sz="1600" b="1" dirty="0"/>
          </a:p>
        </p:txBody>
      </p:sp>
      <p:grpSp>
        <p:nvGrpSpPr>
          <p:cNvPr id="34" name="그룹 33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35" name="TextBox 34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2-1</a:t>
              </a:r>
              <a:endParaRPr lang="ko-KR" alt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복권구</a:t>
              </a:r>
              <a:r>
                <a:rPr lang="ko-KR" altLang="en-US" dirty="0"/>
                <a:t>매</a:t>
              </a:r>
              <a:r>
                <a:rPr lang="ko-KR" altLang="en-US" dirty="0" smtClean="0"/>
                <a:t> 페이지</a:t>
              </a:r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5979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01436" y="1268760"/>
            <a:ext cx="5059240" cy="2118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422524" y="1268760"/>
            <a:ext cx="2454724" cy="21198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02972" y="3453544"/>
            <a:ext cx="3761560" cy="12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36540" y="3453544"/>
            <a:ext cx="3749844" cy="12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2" name="직사각형 1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79" y="1613410"/>
            <a:ext cx="4871905" cy="1706934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464132" y="1305336"/>
            <a:ext cx="46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CC0000"/>
                </a:solidFill>
              </a:rPr>
              <a:t>미국 복권 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</a:rPr>
              <a:t>믿고 살 수 있는 전문 구매대행 사이트</a:t>
            </a:r>
            <a:endParaRPr lang="ko-KR" altLang="en-US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33" y="3494912"/>
            <a:ext cx="3654184" cy="733425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060" y="3494912"/>
            <a:ext cx="3617936" cy="733425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1355548" y="4287000"/>
            <a:ext cx="972680" cy="36004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상세결과보기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363660" y="4287000"/>
            <a:ext cx="972680" cy="36004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2">
                    <a:lumMod val="50000"/>
                  </a:schemeClr>
                </a:solidFill>
              </a:rPr>
              <a:t>방송보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기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3383964" y="4293096"/>
            <a:ext cx="1008112" cy="360040"/>
          </a:xfrm>
          <a:prstGeom prst="rect">
            <a:avLst/>
          </a:prstGeo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공식사이트</a:t>
            </a:r>
            <a:endParaRPr lang="ko-KR" altLang="en-US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453036" y="4287000"/>
            <a:ext cx="528440" cy="3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JOIN</a:t>
            </a:r>
          </a:p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NOW</a:t>
            </a:r>
            <a:endParaRPr lang="ko-KR" altLang="en-US" sz="900" b="1" dirty="0">
              <a:solidFill>
                <a:srgbClr val="FFC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183020" y="4293096"/>
            <a:ext cx="972680" cy="36004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상세결과보기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191132" y="4293096"/>
            <a:ext cx="972680" cy="36004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2">
                    <a:lumMod val="50000"/>
                  </a:schemeClr>
                </a:solidFill>
              </a:rPr>
              <a:t>방송보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7211436" y="4299192"/>
            <a:ext cx="1008112" cy="360040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공식사이트</a:t>
            </a:r>
            <a:endParaRPr lang="ko-KR" altLang="en-US" sz="11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8280508" y="4293096"/>
            <a:ext cx="528440" cy="3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JOIN</a:t>
            </a:r>
          </a:p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NOW</a:t>
            </a:r>
            <a:endParaRPr lang="ko-KR" altLang="en-US" sz="900" b="1" dirty="0">
              <a:solidFill>
                <a:srgbClr val="FFC000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36" y="4749528"/>
            <a:ext cx="8388424" cy="170431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699744" y="5661248"/>
            <a:ext cx="8884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고객센터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71552" y="5661248"/>
            <a:ext cx="113326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구매티켓보기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7463121" y="316069"/>
            <a:ext cx="1224136" cy="2160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lang="ko-KR" altLang="en-US" sz="900" b="1" dirty="0" smtClean="0">
                <a:solidFill>
                  <a:schemeClr val="accent5">
                    <a:lumMod val="75000"/>
                  </a:schemeClr>
                </a:solidFill>
              </a:rPr>
              <a:t>님 환영합니다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29080" y="1305336"/>
            <a:ext cx="1030552" cy="3419808"/>
            <a:chOff x="229080" y="1305336"/>
            <a:chExt cx="1030552" cy="341980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29080" y="1305336"/>
              <a:ext cx="984628" cy="3419808"/>
            </a:xfrm>
            <a:prstGeom prst="roundRect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noFill/>
                </a:ln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281364" y="1382068"/>
              <a:ext cx="881876" cy="216403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닉네임</a:t>
              </a:r>
              <a:endParaRPr lang="ko-KR" altLang="en-US" sz="12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1364" y="1845404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____________ </a:t>
              </a:r>
              <a:r>
                <a:rPr lang="ko-KR" altLang="en-US" sz="800" b="1" dirty="0" err="1" smtClean="0">
                  <a:solidFill>
                    <a:srgbClr val="C00000"/>
                  </a:solidFill>
                </a:rPr>
                <a:t>캐</a:t>
              </a:r>
              <a:r>
                <a:rPr lang="ko-KR" altLang="en-US" sz="800" b="1" dirty="0" err="1">
                  <a:solidFill>
                    <a:srgbClr val="C00000"/>
                  </a:solidFill>
                </a:rPr>
                <a:t>쉬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1520" y="1719096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내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보유캐쉬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1364" y="2187156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 </a:t>
              </a:r>
              <a:r>
                <a:rPr lang="ko-KR" altLang="en-US" sz="600" b="1" dirty="0" err="1" smtClean="0">
                  <a:solidFill>
                    <a:schemeClr val="accent5">
                      <a:lumMod val="75000"/>
                    </a:schemeClr>
                  </a:solidFill>
                </a:rPr>
                <a:t>마일리</a:t>
              </a:r>
              <a:r>
                <a:rPr lang="ko-KR" altLang="en-US" sz="600" b="1" dirty="0" err="1">
                  <a:solidFill>
                    <a:schemeClr val="accent5">
                      <a:lumMod val="75000"/>
                    </a:schemeClr>
                  </a:solidFill>
                </a:rPr>
                <a:t>지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51520" y="2060848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잔여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마일리지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70544" y="2488740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구매 내역</a:t>
              </a:r>
              <a:endParaRPr lang="ko-KR" altLang="en-US" sz="1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67128" y="278393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복권 당첨 확인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63712" y="338552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tx2">
                      <a:lumMod val="75000"/>
                    </a:schemeClr>
                  </a:solidFill>
                </a:rPr>
                <a:t>캐쉬</a:t>
              </a:r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 출금 신청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57616" y="369184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쪽지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63712" y="39844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정보 수정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281364" y="4286457"/>
              <a:ext cx="881876" cy="35122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지금바로충전</a:t>
              </a:r>
              <a:endParaRPr lang="ko-KR" alt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63712" y="30811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복권 받기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66" name="타원 65"/>
          <p:cNvSpPr/>
          <p:nvPr/>
        </p:nvSpPr>
        <p:spPr>
          <a:xfrm>
            <a:off x="1538584" y="2852936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7" name="타원 66"/>
          <p:cNvSpPr/>
          <p:nvPr/>
        </p:nvSpPr>
        <p:spPr>
          <a:xfrm>
            <a:off x="3982600" y="2867800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8" name="타원 67"/>
          <p:cNvSpPr/>
          <p:nvPr/>
        </p:nvSpPr>
        <p:spPr>
          <a:xfrm>
            <a:off x="4523804" y="3933056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9" name="타원 68"/>
          <p:cNvSpPr/>
          <p:nvPr/>
        </p:nvSpPr>
        <p:spPr>
          <a:xfrm>
            <a:off x="8364040" y="3933056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3" name="타원 72"/>
          <p:cNvSpPr/>
          <p:nvPr/>
        </p:nvSpPr>
        <p:spPr>
          <a:xfrm>
            <a:off x="1383520" y="740892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타원 73"/>
          <p:cNvSpPr/>
          <p:nvPr/>
        </p:nvSpPr>
        <p:spPr>
          <a:xfrm>
            <a:off x="2903624" y="747560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755575" y="251356"/>
            <a:ext cx="31791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상</a:t>
            </a:r>
            <a:r>
              <a:rPr lang="ko-KR" altLang="en-US" dirty="0"/>
              <a:t>태</a:t>
            </a:r>
            <a:r>
              <a:rPr lang="ko-KR" altLang="en-US" dirty="0" smtClean="0"/>
              <a:t> 페이지 이동</a:t>
            </a:r>
            <a:endParaRPr lang="ko-KR" altLang="en-US" dirty="0"/>
          </a:p>
        </p:txBody>
      </p:sp>
      <p:grpSp>
        <p:nvGrpSpPr>
          <p:cNvPr id="76" name="그룹 75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77" name="TextBox 76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2-2</a:t>
              </a:r>
              <a:endParaRPr lang="ko-KR" altLang="en-US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복권구</a:t>
              </a:r>
              <a:r>
                <a:rPr lang="ko-KR" altLang="en-US" dirty="0"/>
                <a:t>매</a:t>
              </a:r>
              <a:r>
                <a:rPr lang="ko-KR" altLang="en-US" dirty="0" smtClean="0"/>
                <a:t> 페이지</a:t>
              </a:r>
              <a:r>
                <a:rPr lang="en-US" altLang="ko-KR" dirty="0" smtClean="0"/>
                <a:t>5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230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31534" y="260649"/>
            <a:ext cx="2016930" cy="1440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24872" y="260648"/>
            <a:ext cx="2016224" cy="1440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537488" y="260649"/>
            <a:ext cx="2016224" cy="1440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644008" y="260649"/>
            <a:ext cx="2004032" cy="1440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898114"/>
              </p:ext>
            </p:extLst>
          </p:nvPr>
        </p:nvGraphicFramePr>
        <p:xfrm>
          <a:off x="469488" y="1259649"/>
          <a:ext cx="191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빠른 베스트 추천 숫자 </a:t>
                      </a:r>
                      <a:endParaRPr lang="ko-KR" alt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40065"/>
              </p:ext>
            </p:extLst>
          </p:nvPr>
        </p:nvGraphicFramePr>
        <p:xfrm>
          <a:off x="2585112" y="1268760"/>
          <a:ext cx="191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소문내고</a:t>
                      </a:r>
                      <a:r>
                        <a:rPr lang="ko-KR" altLang="en-US" sz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선물 받기</a:t>
                      </a:r>
                      <a:endParaRPr lang="ko-KR" alt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115235"/>
              </p:ext>
            </p:extLst>
          </p:nvPr>
        </p:nvGraphicFramePr>
        <p:xfrm>
          <a:off x="4691632" y="1268760"/>
          <a:ext cx="191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당첨시</a:t>
                      </a:r>
                      <a:r>
                        <a:rPr lang="ko-KR" altLang="en-US" sz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유의사항</a:t>
                      </a:r>
                      <a:endParaRPr lang="ko-KR" alt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826973"/>
              </p:ext>
            </p:extLst>
          </p:nvPr>
        </p:nvGraphicFramePr>
        <p:xfrm>
          <a:off x="6785960" y="1268760"/>
          <a:ext cx="191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구매대행 이용가이드</a:t>
                      </a:r>
                      <a:endParaRPr lang="ko-KR" alt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472496" y="314368"/>
            <a:ext cx="1914880" cy="88848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592352" y="320464"/>
            <a:ext cx="1914880" cy="88848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685536" y="314368"/>
            <a:ext cx="1914880" cy="8884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781008" y="302176"/>
            <a:ext cx="1914880" cy="8884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48680"/>
            <a:ext cx="1302828" cy="61989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6016" y="320464"/>
            <a:ext cx="197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LUCKY </a:t>
            </a:r>
            <a:r>
              <a:rPr lang="en-US" altLang="ko-KR" b="1" dirty="0" smtClean="0">
                <a:solidFill>
                  <a:srgbClr val="FFC000"/>
                </a:solidFill>
              </a:rPr>
              <a:t>NUMBER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794756" y="689796"/>
            <a:ext cx="497372" cy="43494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758180" y="715936"/>
            <a:ext cx="580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BUY</a:t>
            </a:r>
          </a:p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NOW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4" b="96000" l="1778" r="97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7934">
            <a:off x="2501890" y="157680"/>
            <a:ext cx="1020950" cy="1020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2" name="모서리가 둥근 직사각형 31"/>
          <p:cNvSpPr/>
          <p:nvPr/>
        </p:nvSpPr>
        <p:spPr>
          <a:xfrm>
            <a:off x="3275856" y="404665"/>
            <a:ext cx="1152128" cy="2160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SNS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에 </a:t>
            </a:r>
            <a:r>
              <a:rPr lang="ko-KR" altLang="en-US" sz="1000" b="1" dirty="0" err="1" smtClean="0">
                <a:solidFill>
                  <a:schemeClr val="bg2">
                    <a:lumMod val="50000"/>
                  </a:schemeClr>
                </a:solidFill>
              </a:rPr>
              <a:t>소문내도</a:t>
            </a:r>
            <a:endParaRPr lang="ko-KR" alt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275856" y="654945"/>
            <a:ext cx="1152128" cy="2232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err="1" smtClean="0">
                <a:solidFill>
                  <a:schemeClr val="bg2">
                    <a:lumMod val="50000"/>
                  </a:schemeClr>
                </a:solidFill>
              </a:rPr>
              <a:t>친추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 추천에도</a:t>
            </a:r>
            <a:endParaRPr lang="ko-KR" alt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275856" y="914816"/>
            <a:ext cx="1152128" cy="2232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ko-KR" altLang="en-US" sz="12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선물이 팡팡</a:t>
            </a:r>
            <a:endParaRPr lang="ko-KR" altLang="en-US" sz="12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496" y="779184"/>
            <a:ext cx="798404" cy="379886"/>
          </a:xfrm>
          <a:prstGeom prst="rect">
            <a:avLst/>
          </a:prstGeom>
        </p:spPr>
      </p:pic>
      <p:pic>
        <p:nvPicPr>
          <p:cNvPr id="1026" name="Picture 2" descr="C:\Users\dev\AppData\Local\Microsoft\Windows\INetCache\IE\MVZD1D5L\trophy-1414791_960_720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481" y="435138"/>
            <a:ext cx="739911" cy="71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모서리가 둥근 직사각형 36"/>
          <p:cNvSpPr/>
          <p:nvPr/>
        </p:nvSpPr>
        <p:spPr>
          <a:xfrm>
            <a:off x="5580112" y="482199"/>
            <a:ext cx="936104" cy="3545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C00000"/>
                </a:solidFill>
              </a:rPr>
              <a:t>당첨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을</a:t>
            </a:r>
            <a:endParaRPr lang="en-US" altLang="ko-KR" sz="1000" b="1" dirty="0" smtClean="0">
              <a:solidFill>
                <a:srgbClr val="FFFF00"/>
              </a:solidFill>
            </a:endParaRPr>
          </a:p>
          <a:p>
            <a:r>
              <a:rPr lang="ko-KR" altLang="en-US" sz="1000" b="1" dirty="0" smtClean="0">
                <a:solidFill>
                  <a:srgbClr val="FFFF00"/>
                </a:solidFill>
              </a:rPr>
              <a:t>축하합니다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495752"/>
              </p:ext>
            </p:extLst>
          </p:nvPr>
        </p:nvGraphicFramePr>
        <p:xfrm>
          <a:off x="5388472" y="910655"/>
          <a:ext cx="1152128" cy="19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</a:tblGrid>
              <a:tr h="134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당첨 절차 및 회사 정책</a:t>
                      </a:r>
                      <a:endParaRPr lang="ko-KR" altLang="en-US" sz="7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164" y="378305"/>
            <a:ext cx="1335236" cy="2021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165" y="628972"/>
            <a:ext cx="1335236" cy="249268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7236296" y="930785"/>
            <a:ext cx="1414142" cy="223295"/>
          </a:xfrm>
          <a:prstGeom prst="roundRect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</a:rPr>
              <a:t>믿고 구매하는 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414840" y="1724048"/>
            <a:ext cx="8351912" cy="1320997"/>
            <a:chOff x="414840" y="1724048"/>
            <a:chExt cx="8351912" cy="1320997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840" y="1724048"/>
              <a:ext cx="8351912" cy="1320997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4644008" y="1797200"/>
              <a:ext cx="80542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b="1" smtClean="0"/>
                <a:t>당첨자 확인</a:t>
              </a:r>
              <a:endParaRPr lang="ko-KR" altLang="en-US" sz="800" b="1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732240" y="1797200"/>
              <a:ext cx="80542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최신 </a:t>
              </a:r>
              <a:r>
                <a:rPr lang="en-US" altLang="ko-KR" sz="800" b="1" dirty="0" smtClean="0"/>
                <a:t>NEWS</a:t>
              </a:r>
              <a:endParaRPr lang="ko-KR" altLang="en-US" sz="800" b="1" dirty="0"/>
            </a:p>
          </p:txBody>
        </p:sp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4" y="3063333"/>
            <a:ext cx="7128791" cy="3039016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341244" y="3102786"/>
            <a:ext cx="1404156" cy="939998"/>
            <a:chOff x="270182" y="2420888"/>
            <a:chExt cx="1728192" cy="1080120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346241" y="2420888"/>
              <a:ext cx="1512168" cy="108012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Picture 2" descr="C:\Users\dev\AppData\Local\Microsoft\Windows\INetCache\IE\PIWUHSTS\coins-1857222_960_720[1]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2780928"/>
              <a:ext cx="713705" cy="685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270182" y="2503929"/>
              <a:ext cx="1728192" cy="300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err="1" smtClean="0">
                  <a:solidFill>
                    <a:schemeClr val="bg1"/>
                  </a:solidFill>
                </a:rPr>
                <a:t>캐쉬충전</a:t>
              </a:r>
              <a:r>
                <a:rPr lang="ko-KR" altLang="en-US" sz="11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100" b="1" dirty="0" err="1" smtClean="0">
                  <a:solidFill>
                    <a:schemeClr val="bg1"/>
                  </a:solidFill>
                </a:rPr>
                <a:t>바로가기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53" y="4138033"/>
            <a:ext cx="1260679" cy="583002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340673" y="4858112"/>
            <a:ext cx="1266808" cy="1224136"/>
            <a:chOff x="323528" y="5282546"/>
            <a:chExt cx="1534881" cy="1224136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347365" y="5282546"/>
              <a:ext cx="1511044" cy="1224136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5307077"/>
              <a:ext cx="1228187" cy="748895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323528" y="5991671"/>
              <a:ext cx="15121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/>
                <a:t>0000 </a:t>
              </a:r>
              <a:r>
                <a:rPr lang="ko-KR" altLang="en-US" sz="700" b="1" dirty="0" smtClean="0"/>
                <a:t>은 미국복권 구매대행 업체입니다</a:t>
              </a:r>
              <a:r>
                <a:rPr lang="en-US" altLang="ko-KR" sz="700" b="1" dirty="0"/>
                <a:t>.</a:t>
              </a:r>
              <a:r>
                <a:rPr lang="en-US" altLang="ko-KR" sz="700" b="1" dirty="0" smtClean="0"/>
                <a:t> </a:t>
              </a:r>
              <a:r>
                <a:rPr lang="en-US" altLang="ko-KR" sz="700" b="1" dirty="0" smtClean="0">
                  <a:solidFill>
                    <a:srgbClr val="C00000"/>
                  </a:solidFill>
                </a:rPr>
                <a:t>19</a:t>
              </a:r>
              <a:r>
                <a:rPr lang="ko-KR" altLang="en-US" sz="700" b="1" dirty="0" smtClean="0">
                  <a:solidFill>
                    <a:srgbClr val="C00000"/>
                  </a:solidFill>
                </a:rPr>
                <a:t>세 미만</a:t>
              </a:r>
              <a:r>
                <a:rPr lang="ko-KR" altLang="en-US" sz="700" b="1" dirty="0" smtClean="0"/>
                <a:t>은 이용하실 수 없습니다</a:t>
              </a:r>
              <a:r>
                <a:rPr lang="en-US" altLang="ko-KR" sz="700" b="1" dirty="0" smtClean="0"/>
                <a:t>. </a:t>
              </a:r>
              <a:endParaRPr lang="ko-KR" altLang="en-US" sz="700" b="1" dirty="0"/>
            </a:p>
          </p:txBody>
        </p:sp>
      </p:grpSp>
      <p:sp>
        <p:nvSpPr>
          <p:cNvPr id="59" name="타원 58"/>
          <p:cNvSpPr/>
          <p:nvPr/>
        </p:nvSpPr>
        <p:spPr>
          <a:xfrm>
            <a:off x="1446320" y="528770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0" name="타원 59"/>
          <p:cNvSpPr/>
          <p:nvPr/>
        </p:nvSpPr>
        <p:spPr>
          <a:xfrm>
            <a:off x="1446320" y="956642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61" name="그룹 60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62" name="TextBox 61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2-3</a:t>
              </a:r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복권구</a:t>
              </a:r>
              <a:r>
                <a:rPr lang="ko-KR" altLang="en-US" dirty="0"/>
                <a:t>매</a:t>
              </a:r>
              <a:r>
                <a:rPr lang="ko-KR" altLang="en-US" dirty="0" smtClean="0"/>
                <a:t> 페이지</a:t>
              </a:r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769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8" y="198337"/>
            <a:ext cx="8245358" cy="142380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30528" y="3212976"/>
            <a:ext cx="6840760" cy="504056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559027"/>
              </p:ext>
            </p:extLst>
          </p:nvPr>
        </p:nvGraphicFramePr>
        <p:xfrm>
          <a:off x="1346552" y="32741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상호명 및 회사주소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376644"/>
              </p:ext>
            </p:extLst>
          </p:nvPr>
        </p:nvGraphicFramePr>
        <p:xfrm>
          <a:off x="1331640" y="2708920"/>
          <a:ext cx="75608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회사소개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메가밀리언구입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파워볼구입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개인보호정책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이용약관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Q&amp;A</a:t>
                      </a:r>
                      <a:endParaRPr lang="ko-KR" altLang="en-US" sz="8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65728" y="3789040"/>
            <a:ext cx="6644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은 미국복권 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</a:rPr>
              <a:t>구매대행 사이트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이며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19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세 미만 청소년은 이용하실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과도한 구매는 올바른 선택이 될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25485" y="1844824"/>
            <a:ext cx="5256584" cy="792088"/>
            <a:chOff x="2699792" y="3861048"/>
            <a:chExt cx="5256584" cy="792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861048"/>
              <a:ext cx="955535" cy="7920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4831" y="3861048"/>
              <a:ext cx="919217" cy="73270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3" y="3861048"/>
              <a:ext cx="879251" cy="73270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3861048"/>
              <a:ext cx="1080120" cy="746750"/>
            </a:xfrm>
            <a:prstGeom prst="rect">
              <a:avLst/>
            </a:prstGeom>
          </p:spPr>
        </p:pic>
      </p:grpSp>
      <p:sp>
        <p:nvSpPr>
          <p:cNvPr id="26" name="타원 25"/>
          <p:cNvSpPr/>
          <p:nvPr/>
        </p:nvSpPr>
        <p:spPr>
          <a:xfrm>
            <a:off x="2555776" y="2379797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3491880" y="2379797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28" name="그룹 27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29" name="TextBox 28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2-4</a:t>
              </a:r>
              <a:endParaRPr lang="ko-KR" alt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복권구</a:t>
              </a:r>
              <a:r>
                <a:rPr lang="ko-KR" altLang="en-US" dirty="0"/>
                <a:t>매</a:t>
              </a:r>
              <a:r>
                <a:rPr lang="ko-KR" altLang="en-US" dirty="0" smtClean="0"/>
                <a:t> 페이지</a:t>
              </a:r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2318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57299"/>
            <a:ext cx="7706856" cy="447494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1640" y="1315225"/>
            <a:ext cx="80986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결제하</a:t>
            </a:r>
            <a:r>
              <a:rPr lang="ko-KR" altLang="en-US" sz="1100" b="1" dirty="0"/>
              <a:t>기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1458734" y="1667413"/>
            <a:ext cx="609908" cy="144016"/>
          </a:xfrm>
          <a:prstGeom prst="rect">
            <a:avLst/>
          </a:prstGeom>
          <a:solidFill>
            <a:srgbClr val="447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56818" y="1649901"/>
            <a:ext cx="917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85000"/>
                  </a:schemeClr>
                </a:solidFill>
              </a:rPr>
              <a:t>결제하기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29080" y="1339624"/>
            <a:ext cx="1030552" cy="3419808"/>
            <a:chOff x="229080" y="1305336"/>
            <a:chExt cx="1030552" cy="3419808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29080" y="1305336"/>
              <a:ext cx="984628" cy="3419808"/>
            </a:xfrm>
            <a:prstGeom prst="roundRect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noFill/>
                </a:ln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81364" y="1382068"/>
              <a:ext cx="881876" cy="216403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닉네임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1364" y="1845404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____________ </a:t>
              </a:r>
              <a:r>
                <a:rPr lang="ko-KR" altLang="en-US" sz="800" b="1" dirty="0" err="1" smtClean="0">
                  <a:solidFill>
                    <a:srgbClr val="C00000"/>
                  </a:solidFill>
                </a:rPr>
                <a:t>캐</a:t>
              </a:r>
              <a:r>
                <a:rPr lang="ko-KR" altLang="en-US" sz="800" b="1" dirty="0" err="1">
                  <a:solidFill>
                    <a:srgbClr val="C00000"/>
                  </a:solidFill>
                </a:rPr>
                <a:t>쉬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1520" y="1719096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내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보유캐쉬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1364" y="2187156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 </a:t>
              </a:r>
              <a:r>
                <a:rPr lang="ko-KR" altLang="en-US" sz="600" b="1" dirty="0" err="1" smtClean="0">
                  <a:solidFill>
                    <a:schemeClr val="accent5">
                      <a:lumMod val="75000"/>
                    </a:schemeClr>
                  </a:solidFill>
                </a:rPr>
                <a:t>마일리</a:t>
              </a:r>
              <a:r>
                <a:rPr lang="ko-KR" altLang="en-US" sz="600" b="1" dirty="0" err="1">
                  <a:solidFill>
                    <a:schemeClr val="accent5">
                      <a:lumMod val="75000"/>
                    </a:schemeClr>
                  </a:solidFill>
                </a:rPr>
                <a:t>지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1520" y="2060848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잔여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마일리지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0544" y="2488740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구매 내역</a:t>
              </a:r>
              <a:endParaRPr lang="ko-KR" altLang="en-US" sz="1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67128" y="278393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복권 당첨 확인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63712" y="338552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tx2">
                      <a:lumMod val="75000"/>
                    </a:schemeClr>
                  </a:solidFill>
                </a:rPr>
                <a:t>캐쉬</a:t>
              </a:r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 출금 신청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7616" y="369184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쪽지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3712" y="39844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정보 수정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81364" y="4286457"/>
              <a:ext cx="881876" cy="35122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지금바로충전</a:t>
              </a:r>
              <a:endParaRPr lang="ko-KR" alt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3712" y="30811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복권 받기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763388" y="291283"/>
            <a:ext cx="31713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메가밀리언</a:t>
            </a:r>
            <a:r>
              <a:rPr lang="ko-KR" altLang="en-US" dirty="0" smtClean="0"/>
              <a:t> 구매 </a:t>
            </a:r>
            <a:r>
              <a:rPr lang="en-US" altLang="ko-KR" dirty="0" smtClean="0"/>
              <a:t>- </a:t>
            </a:r>
            <a:r>
              <a:rPr lang="ko-KR" altLang="en-US" sz="1100" dirty="0" smtClean="0"/>
              <a:t>이용방법</a:t>
            </a:r>
            <a:endParaRPr lang="ko-KR" altLang="en-US" dirty="0"/>
          </a:p>
        </p:txBody>
      </p:sp>
      <p:sp>
        <p:nvSpPr>
          <p:cNvPr id="73" name="타원 72"/>
          <p:cNvSpPr/>
          <p:nvPr/>
        </p:nvSpPr>
        <p:spPr>
          <a:xfrm>
            <a:off x="251520" y="260648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7463121" y="316069"/>
            <a:ext cx="1224136" cy="2160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lang="ko-KR" altLang="en-US" sz="900" b="1" dirty="0" smtClean="0">
                <a:solidFill>
                  <a:schemeClr val="accent5">
                    <a:lumMod val="75000"/>
                  </a:schemeClr>
                </a:solidFill>
              </a:rPr>
              <a:t>님 환영합니다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397551" y="2422327"/>
            <a:ext cx="1440161" cy="286593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/>
              <a:t> </a:t>
            </a:r>
            <a:r>
              <a:rPr lang="ko-KR" altLang="en-US" sz="900" b="1" dirty="0" err="1" smtClean="0"/>
              <a:t>파워볼</a:t>
            </a:r>
            <a:r>
              <a:rPr lang="ko-KR" altLang="en-US" sz="900" b="1" dirty="0" smtClean="0"/>
              <a:t> 구매         </a:t>
            </a:r>
            <a:r>
              <a:rPr lang="en-US" altLang="ko-KR" sz="900" b="1" dirty="0" smtClean="0"/>
              <a:t>-</a:t>
            </a:r>
            <a:endParaRPr lang="ko-KR" altLang="en-US" sz="140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1475656" y="191073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- </a:t>
            </a:r>
            <a:r>
              <a:rPr lang="ko-KR" altLang="en-US" sz="900" b="1" dirty="0" err="1" smtClean="0"/>
              <a:t>메가밀리</a:t>
            </a:r>
            <a:r>
              <a:rPr lang="ko-KR" altLang="en-US" sz="900" b="1" dirty="0" err="1"/>
              <a:t>언</a:t>
            </a:r>
            <a:r>
              <a:rPr lang="ko-KR" altLang="en-US" sz="900" b="1" dirty="0" smtClean="0"/>
              <a:t> 이용방법</a:t>
            </a:r>
            <a:endParaRPr lang="en-US" altLang="ko-KR" sz="900" b="1" dirty="0" smtClean="0"/>
          </a:p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- </a:t>
            </a:r>
            <a:r>
              <a:rPr lang="ko-KR" altLang="en-US" sz="900" b="1" dirty="0" smtClean="0"/>
              <a:t>바로 구매</a:t>
            </a:r>
            <a:endParaRPr lang="ko-KR" altLang="en-US" sz="16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1331640" y="1340768"/>
            <a:ext cx="1152128" cy="228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복권구매</a:t>
            </a:r>
            <a:endParaRPr lang="ko-KR" altLang="en-US" sz="1200" b="1" dirty="0"/>
          </a:p>
        </p:txBody>
      </p:sp>
      <p:sp>
        <p:nvSpPr>
          <p:cNvPr id="77" name="직사각형 76"/>
          <p:cNvSpPr/>
          <p:nvPr/>
        </p:nvSpPr>
        <p:spPr>
          <a:xfrm>
            <a:off x="1403648" y="1605855"/>
            <a:ext cx="1440161" cy="286593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err="1" smtClean="0"/>
              <a:t>메가밀리언</a:t>
            </a:r>
            <a:r>
              <a:rPr lang="ko-KR" altLang="en-US" sz="800" b="1" dirty="0" smtClean="0"/>
              <a:t> 구매            </a:t>
            </a:r>
            <a:r>
              <a:rPr lang="en-US" altLang="ko-KR" sz="800" b="1" dirty="0" smtClean="0"/>
              <a:t>-</a:t>
            </a:r>
            <a:endParaRPr lang="ko-KR" altLang="en-US" sz="14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1475656" y="269962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- </a:t>
            </a:r>
            <a:r>
              <a:rPr lang="ko-KR" altLang="en-US" sz="900" b="1" dirty="0" err="1" smtClean="0"/>
              <a:t>파워볼</a:t>
            </a:r>
            <a:r>
              <a:rPr lang="ko-KR" altLang="en-US" sz="900" b="1" dirty="0" smtClean="0"/>
              <a:t> 이용방법</a:t>
            </a:r>
            <a:endParaRPr lang="en-US" altLang="ko-KR" sz="900" b="1" dirty="0" smtClean="0"/>
          </a:p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- </a:t>
            </a:r>
            <a:r>
              <a:rPr lang="ko-KR" altLang="en-US" sz="900" b="1" dirty="0" smtClean="0"/>
              <a:t>바로 구매</a:t>
            </a:r>
            <a:endParaRPr lang="ko-KR" altLang="en-US" sz="1600" b="1" dirty="0"/>
          </a:p>
        </p:txBody>
      </p:sp>
      <p:sp>
        <p:nvSpPr>
          <p:cNvPr id="17" name="오른쪽 화살표 16"/>
          <p:cNvSpPr/>
          <p:nvPr/>
        </p:nvSpPr>
        <p:spPr>
          <a:xfrm>
            <a:off x="1458734" y="1975222"/>
            <a:ext cx="88930" cy="10798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>
            <a:endCxn id="75" idx="3"/>
          </p:cNvCxnSpPr>
          <p:nvPr/>
        </p:nvCxnSpPr>
        <p:spPr>
          <a:xfrm>
            <a:off x="1541118" y="2089306"/>
            <a:ext cx="1309236" cy="609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915816" y="1352960"/>
            <a:ext cx="2304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1. </a:t>
            </a:r>
            <a:r>
              <a:rPr lang="ko-KR" altLang="en-US" sz="1050" b="1" dirty="0" err="1" smtClean="0"/>
              <a:t>메가밀리언</a:t>
            </a:r>
            <a:r>
              <a:rPr lang="ko-KR" altLang="en-US" sz="1050" b="1" dirty="0" smtClean="0"/>
              <a:t> 이용방법</a:t>
            </a:r>
            <a:endParaRPr lang="ko-KR" altLang="en-US" b="1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628800"/>
            <a:ext cx="2088232" cy="319511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928" y="2060848"/>
            <a:ext cx="4073844" cy="76335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924944"/>
            <a:ext cx="4297395" cy="3349440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3275856" y="6381328"/>
            <a:ext cx="2004681" cy="2880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/>
              <a:t>메가밀리언</a:t>
            </a:r>
            <a:r>
              <a:rPr lang="ko-KR" altLang="en-US" sz="1200" b="1" dirty="0" smtClean="0"/>
              <a:t> 구매 </a:t>
            </a:r>
            <a:r>
              <a:rPr lang="ko-KR" altLang="en-US" sz="1200" b="1" dirty="0" err="1" smtClean="0"/>
              <a:t>바로가기</a:t>
            </a:r>
            <a:endParaRPr lang="ko-KR" altLang="en-US" b="1" dirty="0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5447639" y="6375232"/>
            <a:ext cx="2004681" cy="28803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/>
              <a:t>파워볼</a:t>
            </a:r>
            <a:r>
              <a:rPr lang="ko-KR" altLang="en-US" sz="1200" b="1" dirty="0" smtClean="0"/>
              <a:t> 구매 </a:t>
            </a:r>
            <a:r>
              <a:rPr lang="ko-KR" altLang="en-US" sz="1200" b="1" dirty="0" err="1" smtClean="0"/>
              <a:t>바로가기</a:t>
            </a:r>
            <a:endParaRPr lang="ko-KR" altLang="en-US" b="1" dirty="0"/>
          </a:p>
        </p:txBody>
      </p:sp>
      <p:grpSp>
        <p:nvGrpSpPr>
          <p:cNvPr id="47" name="그룹 46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48" name="TextBox 47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3-1</a:t>
              </a:r>
              <a:endParaRPr lang="ko-KR" alt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복권구</a:t>
              </a:r>
              <a:r>
                <a:rPr lang="ko-KR" altLang="en-US" dirty="0"/>
                <a:t>매</a:t>
              </a:r>
              <a:r>
                <a:rPr lang="ko-KR" altLang="en-US" dirty="0" smtClean="0"/>
                <a:t> 페이지</a:t>
              </a:r>
              <a:r>
                <a:rPr lang="en-US" altLang="ko-KR" dirty="0"/>
                <a:t>8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805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8" y="198337"/>
            <a:ext cx="8245358" cy="142380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30528" y="3212976"/>
            <a:ext cx="6840760" cy="504056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049050"/>
              </p:ext>
            </p:extLst>
          </p:nvPr>
        </p:nvGraphicFramePr>
        <p:xfrm>
          <a:off x="1346552" y="32741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상호명 및 회사주소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157382"/>
              </p:ext>
            </p:extLst>
          </p:nvPr>
        </p:nvGraphicFramePr>
        <p:xfrm>
          <a:off x="1331640" y="2708920"/>
          <a:ext cx="75608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회사소개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메가밀리언구입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파워볼구입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개인보호정책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이용약관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Q&amp;A</a:t>
                      </a:r>
                      <a:endParaRPr lang="ko-KR" altLang="en-US" sz="8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65728" y="3789040"/>
            <a:ext cx="6644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은 미국복권 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</a:rPr>
              <a:t>구매대행 사이트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이며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19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세 미만 청소년은 이용하실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과도한 구매는 올바른 선택이 될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25485" y="1844824"/>
            <a:ext cx="5256584" cy="792088"/>
            <a:chOff x="2699792" y="3861048"/>
            <a:chExt cx="5256584" cy="792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861048"/>
              <a:ext cx="955535" cy="7920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4831" y="3861048"/>
              <a:ext cx="919217" cy="73270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3" y="3861048"/>
              <a:ext cx="879251" cy="73270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3861048"/>
              <a:ext cx="1080120" cy="74675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24" name="TextBox 23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1-3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로그인 페이지</a:t>
              </a:r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683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57299"/>
            <a:ext cx="7706856" cy="447494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1640" y="1315225"/>
            <a:ext cx="80986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결제하</a:t>
            </a:r>
            <a:r>
              <a:rPr lang="ko-KR" altLang="en-US" sz="1100" b="1" dirty="0"/>
              <a:t>기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1458734" y="1667413"/>
            <a:ext cx="609908" cy="144016"/>
          </a:xfrm>
          <a:prstGeom prst="rect">
            <a:avLst/>
          </a:prstGeom>
          <a:solidFill>
            <a:srgbClr val="447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56818" y="1649901"/>
            <a:ext cx="917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85000"/>
                  </a:schemeClr>
                </a:solidFill>
              </a:rPr>
              <a:t>결제하기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29080" y="1339624"/>
            <a:ext cx="1030552" cy="3419808"/>
            <a:chOff x="229080" y="1305336"/>
            <a:chExt cx="1030552" cy="3419808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29080" y="1305336"/>
              <a:ext cx="984628" cy="3419808"/>
            </a:xfrm>
            <a:prstGeom prst="roundRect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noFill/>
                </a:ln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81364" y="1382068"/>
              <a:ext cx="881876" cy="216403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닉네임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1364" y="1845404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____________ </a:t>
              </a:r>
              <a:r>
                <a:rPr lang="ko-KR" altLang="en-US" sz="800" b="1" dirty="0" err="1" smtClean="0">
                  <a:solidFill>
                    <a:srgbClr val="C00000"/>
                  </a:solidFill>
                </a:rPr>
                <a:t>캐</a:t>
              </a:r>
              <a:r>
                <a:rPr lang="ko-KR" altLang="en-US" sz="800" b="1" dirty="0" err="1">
                  <a:solidFill>
                    <a:srgbClr val="C00000"/>
                  </a:solidFill>
                </a:rPr>
                <a:t>쉬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1520" y="1719096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내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보유캐쉬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1364" y="2187156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 </a:t>
              </a:r>
              <a:r>
                <a:rPr lang="ko-KR" altLang="en-US" sz="600" b="1" dirty="0" err="1" smtClean="0">
                  <a:solidFill>
                    <a:schemeClr val="accent5">
                      <a:lumMod val="75000"/>
                    </a:schemeClr>
                  </a:solidFill>
                </a:rPr>
                <a:t>마일리</a:t>
              </a:r>
              <a:r>
                <a:rPr lang="ko-KR" altLang="en-US" sz="600" b="1" dirty="0" err="1">
                  <a:solidFill>
                    <a:schemeClr val="accent5">
                      <a:lumMod val="75000"/>
                    </a:schemeClr>
                  </a:solidFill>
                </a:rPr>
                <a:t>지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1520" y="2060848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잔여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마일리지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0544" y="2488740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구매 내역</a:t>
              </a:r>
              <a:endParaRPr lang="ko-KR" altLang="en-US" sz="1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67128" y="278393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복권 당첨 확인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63712" y="338552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tx2">
                      <a:lumMod val="75000"/>
                    </a:schemeClr>
                  </a:solidFill>
                </a:rPr>
                <a:t>캐쉬</a:t>
              </a:r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 출금 신청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7616" y="369184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쪽지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3712" y="39844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정보 수정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81364" y="4286457"/>
              <a:ext cx="881876" cy="35122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지금바로충전</a:t>
              </a:r>
              <a:endParaRPr lang="ko-KR" alt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3712" y="30811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복권 받기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763388" y="291283"/>
            <a:ext cx="31713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메가밀리언</a:t>
            </a:r>
            <a:r>
              <a:rPr lang="ko-KR" altLang="en-US" dirty="0" smtClean="0"/>
              <a:t> 구매 </a:t>
            </a:r>
            <a:r>
              <a:rPr lang="en-US" altLang="ko-KR" dirty="0" smtClean="0"/>
              <a:t>– </a:t>
            </a:r>
            <a:r>
              <a:rPr lang="ko-KR" altLang="en-US" sz="1200" dirty="0" smtClean="0"/>
              <a:t>바로 구매</a:t>
            </a:r>
            <a:endParaRPr lang="ko-KR" altLang="en-US" dirty="0"/>
          </a:p>
        </p:txBody>
      </p:sp>
      <p:sp>
        <p:nvSpPr>
          <p:cNvPr id="73" name="타원 72"/>
          <p:cNvSpPr/>
          <p:nvPr/>
        </p:nvSpPr>
        <p:spPr>
          <a:xfrm>
            <a:off x="251520" y="260648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7463121" y="316069"/>
            <a:ext cx="1224136" cy="2160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lang="ko-KR" altLang="en-US" sz="900" b="1" dirty="0" smtClean="0">
                <a:solidFill>
                  <a:schemeClr val="accent5">
                    <a:lumMod val="75000"/>
                  </a:schemeClr>
                </a:solidFill>
              </a:rPr>
              <a:t>님 환영합니다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397551" y="2422327"/>
            <a:ext cx="1440161" cy="286593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/>
              <a:t> </a:t>
            </a:r>
            <a:r>
              <a:rPr lang="ko-KR" altLang="en-US" sz="900" b="1" dirty="0" err="1" smtClean="0"/>
              <a:t>파워볼</a:t>
            </a:r>
            <a:r>
              <a:rPr lang="ko-KR" altLang="en-US" sz="900" b="1" dirty="0" smtClean="0"/>
              <a:t> 구매         </a:t>
            </a:r>
            <a:r>
              <a:rPr lang="en-US" altLang="ko-KR" sz="900" b="1" dirty="0" smtClean="0"/>
              <a:t>-</a:t>
            </a:r>
            <a:endParaRPr lang="ko-KR" altLang="en-US" sz="140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1475656" y="191073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- </a:t>
            </a:r>
            <a:r>
              <a:rPr lang="ko-KR" altLang="en-US" sz="900" b="1" dirty="0" err="1" smtClean="0"/>
              <a:t>메가밀리</a:t>
            </a:r>
            <a:r>
              <a:rPr lang="ko-KR" altLang="en-US" sz="900" b="1" dirty="0" err="1"/>
              <a:t>언</a:t>
            </a:r>
            <a:r>
              <a:rPr lang="ko-KR" altLang="en-US" sz="900" b="1" dirty="0" smtClean="0"/>
              <a:t> 이용방법</a:t>
            </a:r>
            <a:endParaRPr lang="en-US" altLang="ko-KR" sz="900" b="1" dirty="0" smtClean="0"/>
          </a:p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- </a:t>
            </a:r>
            <a:r>
              <a:rPr lang="ko-KR" altLang="en-US" sz="900" b="1" dirty="0" smtClean="0"/>
              <a:t>바로 구매</a:t>
            </a:r>
            <a:endParaRPr lang="ko-KR" altLang="en-US" sz="16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1331640" y="1340768"/>
            <a:ext cx="1152128" cy="228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복권구매</a:t>
            </a:r>
            <a:endParaRPr lang="ko-KR" altLang="en-US" sz="1200" b="1" dirty="0"/>
          </a:p>
        </p:txBody>
      </p:sp>
      <p:sp>
        <p:nvSpPr>
          <p:cNvPr id="77" name="직사각형 76"/>
          <p:cNvSpPr/>
          <p:nvPr/>
        </p:nvSpPr>
        <p:spPr>
          <a:xfrm>
            <a:off x="1403648" y="1605855"/>
            <a:ext cx="1440161" cy="286593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err="1" smtClean="0"/>
              <a:t>메가밀리언</a:t>
            </a:r>
            <a:r>
              <a:rPr lang="ko-KR" altLang="en-US" sz="800" b="1" dirty="0" smtClean="0"/>
              <a:t> 구매            </a:t>
            </a:r>
            <a:r>
              <a:rPr lang="en-US" altLang="ko-KR" sz="800" b="1" dirty="0" smtClean="0"/>
              <a:t>-</a:t>
            </a:r>
            <a:endParaRPr lang="ko-KR" altLang="en-US" sz="14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1475656" y="269962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- </a:t>
            </a:r>
            <a:r>
              <a:rPr lang="ko-KR" altLang="en-US" sz="900" b="1" dirty="0" err="1" smtClean="0"/>
              <a:t>파워볼</a:t>
            </a:r>
            <a:r>
              <a:rPr lang="ko-KR" altLang="en-US" sz="900" b="1" dirty="0" smtClean="0"/>
              <a:t> 이용방법</a:t>
            </a:r>
            <a:endParaRPr lang="en-US" altLang="ko-KR" sz="900" b="1" dirty="0" smtClean="0"/>
          </a:p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- </a:t>
            </a:r>
            <a:r>
              <a:rPr lang="ko-KR" altLang="en-US" sz="900" b="1" dirty="0" smtClean="0"/>
              <a:t>바로 구매</a:t>
            </a:r>
            <a:endParaRPr lang="ko-KR" altLang="en-US" sz="1600" b="1" dirty="0"/>
          </a:p>
        </p:txBody>
      </p:sp>
      <p:sp>
        <p:nvSpPr>
          <p:cNvPr id="17" name="오른쪽 화살표 16"/>
          <p:cNvSpPr/>
          <p:nvPr/>
        </p:nvSpPr>
        <p:spPr>
          <a:xfrm>
            <a:off x="1458734" y="2097384"/>
            <a:ext cx="88930" cy="10798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1541118" y="2211468"/>
            <a:ext cx="1309236" cy="609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915816" y="1352960"/>
            <a:ext cx="2304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/>
              <a:t>메가밀리언</a:t>
            </a:r>
            <a:r>
              <a:rPr lang="ko-KR" altLang="en-US" sz="1050" b="1" dirty="0" smtClean="0"/>
              <a:t> 바로 구매</a:t>
            </a:r>
            <a:endParaRPr lang="ko-KR" altLang="en-US" b="1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651" y="1364801"/>
            <a:ext cx="2088232" cy="319511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6012160" y="2321347"/>
            <a:ext cx="1563663" cy="3123877"/>
            <a:chOff x="6012160" y="2132856"/>
            <a:chExt cx="1563663" cy="3123877"/>
          </a:xfrm>
        </p:grpSpPr>
        <p:grpSp>
          <p:nvGrpSpPr>
            <p:cNvPr id="47" name="그룹 46"/>
            <p:cNvGrpSpPr/>
            <p:nvPr/>
          </p:nvGrpSpPr>
          <p:grpSpPr>
            <a:xfrm>
              <a:off x="6042641" y="2132856"/>
              <a:ext cx="1402745" cy="264889"/>
              <a:chOff x="6948264" y="3069243"/>
              <a:chExt cx="1402745" cy="264889"/>
            </a:xfrm>
          </p:grpSpPr>
          <p:sp>
            <p:nvSpPr>
              <p:cNvPr id="48" name="순서도: 대체 처리 47"/>
              <p:cNvSpPr/>
              <p:nvPr/>
            </p:nvSpPr>
            <p:spPr>
              <a:xfrm>
                <a:off x="6982857" y="3077092"/>
                <a:ext cx="1368152" cy="233486"/>
              </a:xfrm>
              <a:prstGeom prst="flowChartAlternateProcess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948264" y="3072522"/>
                <a:ext cx="8321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dirty="0" err="1" smtClean="0">
                    <a:solidFill>
                      <a:schemeClr val="bg1"/>
                    </a:solidFill>
                  </a:rPr>
                  <a:t>구매갯수</a:t>
                </a:r>
                <a:r>
                  <a:rPr lang="ko-KR" altLang="en-US" sz="11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</a:rPr>
                  <a:t>:</a:t>
                </a:r>
                <a:endParaRPr lang="ko-KR" altLang="en-US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7744403" y="3115856"/>
                <a:ext cx="500005" cy="1538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7780407" y="3069243"/>
                <a:ext cx="4888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000" b="1" dirty="0" smtClean="0"/>
                  <a:t>4 </a:t>
                </a:r>
                <a:r>
                  <a:rPr lang="ko-KR" altLang="en-US" sz="1000" b="1" dirty="0" smtClean="0"/>
                  <a:t>장</a:t>
                </a:r>
                <a:endParaRPr lang="ko-KR" altLang="en-US" sz="1000" b="1" dirty="0"/>
              </a:p>
            </p:txBody>
          </p:sp>
        </p:grpSp>
        <p:sp>
          <p:nvSpPr>
            <p:cNvPr id="52" name="순서도: 대체 처리 51"/>
            <p:cNvSpPr/>
            <p:nvPr/>
          </p:nvSpPr>
          <p:spPr>
            <a:xfrm>
              <a:off x="6077234" y="2420605"/>
              <a:ext cx="1368152" cy="513928"/>
            </a:xfrm>
            <a:prstGeom prst="flowChartAlternateProcess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6099415" y="2458313"/>
              <a:ext cx="1170790" cy="215876"/>
              <a:chOff x="7073618" y="4133840"/>
              <a:chExt cx="1170790" cy="215876"/>
            </a:xfrm>
          </p:grpSpPr>
          <p:grpSp>
            <p:nvGrpSpPr>
              <p:cNvPr id="54" name="그룹 53"/>
              <p:cNvGrpSpPr/>
              <p:nvPr/>
            </p:nvGrpSpPr>
            <p:grpSpPr>
              <a:xfrm>
                <a:off x="7073618" y="4134272"/>
                <a:ext cx="306694" cy="215444"/>
                <a:chOff x="7073618" y="4134272"/>
                <a:chExt cx="306694" cy="215444"/>
              </a:xfrm>
            </p:grpSpPr>
            <p:sp>
              <p:nvSpPr>
                <p:cNvPr id="65" name="직사각형 64"/>
                <p:cNvSpPr/>
                <p:nvPr/>
              </p:nvSpPr>
              <p:spPr>
                <a:xfrm>
                  <a:off x="7092280" y="4142988"/>
                  <a:ext cx="197362" cy="20063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7073618" y="4134272"/>
                  <a:ext cx="30669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ko-KR" alt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5" name="그룹 54"/>
              <p:cNvGrpSpPr/>
              <p:nvPr/>
            </p:nvGrpSpPr>
            <p:grpSpPr>
              <a:xfrm>
                <a:off x="7361650" y="4133840"/>
                <a:ext cx="306694" cy="215444"/>
                <a:chOff x="7073618" y="4134272"/>
                <a:chExt cx="306694" cy="215444"/>
              </a:xfrm>
            </p:grpSpPr>
            <p:sp>
              <p:nvSpPr>
                <p:cNvPr id="63" name="직사각형 62"/>
                <p:cNvSpPr/>
                <p:nvPr/>
              </p:nvSpPr>
              <p:spPr>
                <a:xfrm>
                  <a:off x="7092280" y="4142988"/>
                  <a:ext cx="197362" cy="20063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7073618" y="4134272"/>
                  <a:ext cx="30669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ko-KR" alt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7649682" y="4133840"/>
                <a:ext cx="306694" cy="215444"/>
                <a:chOff x="7073618" y="4134272"/>
                <a:chExt cx="306694" cy="215444"/>
              </a:xfrm>
            </p:grpSpPr>
            <p:sp>
              <p:nvSpPr>
                <p:cNvPr id="61" name="직사각형 60"/>
                <p:cNvSpPr/>
                <p:nvPr/>
              </p:nvSpPr>
              <p:spPr>
                <a:xfrm>
                  <a:off x="7092280" y="4142988"/>
                  <a:ext cx="197362" cy="20063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7073618" y="4134272"/>
                  <a:ext cx="30669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1" dirty="0" smtClean="0">
                      <a:solidFill>
                        <a:schemeClr val="bg1"/>
                      </a:solidFill>
                    </a:rPr>
                    <a:t>3</a:t>
                  </a:r>
                  <a:endParaRPr lang="ko-KR" alt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8" name="그룹 57"/>
              <p:cNvGrpSpPr/>
              <p:nvPr/>
            </p:nvGrpSpPr>
            <p:grpSpPr>
              <a:xfrm>
                <a:off x="7937714" y="4133840"/>
                <a:ext cx="306694" cy="215444"/>
                <a:chOff x="7073618" y="4134272"/>
                <a:chExt cx="306694" cy="215444"/>
              </a:xfrm>
            </p:grpSpPr>
            <p:sp>
              <p:nvSpPr>
                <p:cNvPr id="59" name="직사각형 58"/>
                <p:cNvSpPr/>
                <p:nvPr/>
              </p:nvSpPr>
              <p:spPr>
                <a:xfrm>
                  <a:off x="7092280" y="4142988"/>
                  <a:ext cx="197362" cy="20063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7073618" y="4134272"/>
                  <a:ext cx="30669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1" dirty="0" smtClean="0">
                      <a:solidFill>
                        <a:schemeClr val="bg1"/>
                      </a:solidFill>
                    </a:rPr>
                    <a:t>4</a:t>
                  </a:r>
                  <a:endParaRPr lang="ko-KR" alt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67" name="모서리가 둥근 직사각형 66"/>
            <p:cNvSpPr/>
            <p:nvPr/>
          </p:nvSpPr>
          <p:spPr>
            <a:xfrm>
              <a:off x="6077234" y="2976854"/>
              <a:ext cx="1368152" cy="26193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252762" y="3000231"/>
              <a:ext cx="13020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>
                  <a:solidFill>
                    <a:schemeClr val="bg1"/>
                  </a:solidFill>
                </a:rPr>
                <a:t>선택 번호 저장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6080741" y="3744182"/>
              <a:ext cx="1447095" cy="277367"/>
              <a:chOff x="6986364" y="4240901"/>
              <a:chExt cx="1447095" cy="277367"/>
            </a:xfrm>
          </p:grpSpPr>
          <p:sp>
            <p:nvSpPr>
              <p:cNvPr id="70" name="모서리가 둥근 직사각형 69"/>
              <p:cNvSpPr/>
              <p:nvPr/>
            </p:nvSpPr>
            <p:spPr>
              <a:xfrm>
                <a:off x="6986364" y="4240901"/>
                <a:ext cx="1368152" cy="26193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7131412" y="4256658"/>
                <a:ext cx="130204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dirty="0" smtClean="0">
                    <a:solidFill>
                      <a:schemeClr val="bg1"/>
                    </a:solidFill>
                  </a:rPr>
                  <a:t>내 픽 </a:t>
                </a:r>
                <a:r>
                  <a:rPr lang="ko-KR" altLang="en-US" sz="1050" b="1" dirty="0" err="1" smtClean="0">
                    <a:solidFill>
                      <a:schemeClr val="bg1"/>
                    </a:solidFill>
                  </a:rPr>
                  <a:t>히스토리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80" name="직선 연결선 79"/>
            <p:cNvCxnSpPr/>
            <p:nvPr/>
          </p:nvCxnSpPr>
          <p:spPr>
            <a:xfrm>
              <a:off x="6077234" y="3684369"/>
              <a:ext cx="136815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모서리가 둥근 직사각형 80"/>
            <p:cNvSpPr/>
            <p:nvPr/>
          </p:nvSpPr>
          <p:spPr>
            <a:xfrm>
              <a:off x="6080741" y="3312134"/>
              <a:ext cx="1368152" cy="26193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256269" y="3335511"/>
              <a:ext cx="13020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>
                  <a:solidFill>
                    <a:schemeClr val="bg1"/>
                  </a:solidFill>
                </a:rPr>
                <a:t>일괄 랜덤 선택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6082156" y="4079462"/>
              <a:ext cx="1447059" cy="285642"/>
              <a:chOff x="6986364" y="4240901"/>
              <a:chExt cx="1447059" cy="285642"/>
            </a:xfrm>
          </p:grpSpPr>
          <p:sp>
            <p:nvSpPr>
              <p:cNvPr id="84" name="모서리가 둥근 직사각형 83"/>
              <p:cNvSpPr/>
              <p:nvPr/>
            </p:nvSpPr>
            <p:spPr>
              <a:xfrm>
                <a:off x="6986364" y="4240901"/>
                <a:ext cx="1368152" cy="26193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7131376" y="4264933"/>
                <a:ext cx="130204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dirty="0" smtClean="0">
                    <a:solidFill>
                      <a:schemeClr val="bg1"/>
                    </a:solidFill>
                  </a:rPr>
                  <a:t>선택 번호 보기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6012160" y="4974406"/>
              <a:ext cx="1563663" cy="282327"/>
              <a:chOff x="6940643" y="5430733"/>
              <a:chExt cx="1563663" cy="282327"/>
            </a:xfrm>
          </p:grpSpPr>
          <p:sp>
            <p:nvSpPr>
              <p:cNvPr id="87" name="순서도: 대체 처리 86"/>
              <p:cNvSpPr/>
              <p:nvPr/>
            </p:nvSpPr>
            <p:spPr>
              <a:xfrm>
                <a:off x="7005038" y="5445224"/>
                <a:ext cx="661895" cy="236300"/>
              </a:xfrm>
              <a:prstGeom prst="flowChartAlternateProcess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940643" y="5436061"/>
                <a:ext cx="8321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rgbClr val="FFC000"/>
                    </a:solidFill>
                  </a:rPr>
                  <a:t>구매확정</a:t>
                </a:r>
                <a:endParaRPr lang="ko-KR" altLang="en-US" sz="1200" b="1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89" name="순서도: 대체 처리 88"/>
              <p:cNvSpPr/>
              <p:nvPr/>
            </p:nvSpPr>
            <p:spPr>
              <a:xfrm>
                <a:off x="7737577" y="5445224"/>
                <a:ext cx="661895" cy="236300"/>
              </a:xfrm>
              <a:prstGeom prst="flowChartAlternateProcess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7672163" y="5430733"/>
                <a:ext cx="832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smtClean="0">
                    <a:solidFill>
                      <a:schemeClr val="bg1"/>
                    </a:solidFill>
                  </a:rPr>
                  <a:t>취소하기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1" name="그룹 90"/>
            <p:cNvGrpSpPr/>
            <p:nvPr/>
          </p:nvGrpSpPr>
          <p:grpSpPr>
            <a:xfrm>
              <a:off x="6065501" y="4424030"/>
              <a:ext cx="1405488" cy="498187"/>
              <a:chOff x="6971124" y="5360417"/>
              <a:chExt cx="1405488" cy="498187"/>
            </a:xfrm>
          </p:grpSpPr>
          <p:sp>
            <p:nvSpPr>
              <p:cNvPr id="92" name="순서도: 대체 처리 91"/>
              <p:cNvSpPr/>
              <p:nvPr/>
            </p:nvSpPr>
            <p:spPr>
              <a:xfrm>
                <a:off x="6982178" y="5360417"/>
                <a:ext cx="1394434" cy="498187"/>
              </a:xfrm>
              <a:prstGeom prst="flowChartAlternateProcess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6971124" y="5376927"/>
                <a:ext cx="85476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 err="1" smtClean="0">
                    <a:solidFill>
                      <a:schemeClr val="bg1"/>
                    </a:solidFill>
                  </a:rPr>
                  <a:t>선택갯수</a:t>
                </a:r>
                <a:r>
                  <a:rPr lang="ko-KR" altLang="en-US" sz="10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: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직사각형 93"/>
              <p:cNvSpPr/>
              <p:nvPr/>
            </p:nvSpPr>
            <p:spPr>
              <a:xfrm>
                <a:off x="7698445" y="5414744"/>
                <a:ext cx="570774" cy="177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>
                <a:off x="7068676" y="5624334"/>
                <a:ext cx="1200543" cy="18093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7040915" y="5595431"/>
                <a:ext cx="12664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 smtClean="0">
                    <a:solidFill>
                      <a:srgbClr val="C00000"/>
                    </a:solidFill>
                  </a:rPr>
                  <a:t>총 </a:t>
                </a:r>
                <a:r>
                  <a:rPr lang="en-US" altLang="ko-KR" sz="1000" b="1" dirty="0" smtClean="0">
                    <a:solidFill>
                      <a:srgbClr val="C00000"/>
                    </a:solidFill>
                  </a:rPr>
                  <a:t>:                </a:t>
                </a:r>
                <a:r>
                  <a:rPr lang="ko-KR" altLang="en-US" sz="1000" b="1" dirty="0" smtClean="0">
                    <a:solidFill>
                      <a:srgbClr val="C00000"/>
                    </a:solidFill>
                  </a:rPr>
                  <a:t>원</a:t>
                </a:r>
                <a:r>
                  <a:rPr lang="en-US" altLang="ko-KR" sz="1000" b="1" dirty="0" smtClean="0">
                    <a:solidFill>
                      <a:srgbClr val="C00000"/>
                    </a:solidFill>
                  </a:rPr>
                  <a:t> </a:t>
                </a:r>
                <a:endParaRPr lang="ko-KR" altLang="en-US" sz="1000" b="1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780928"/>
            <a:ext cx="2807791" cy="350317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734098"/>
            <a:ext cx="2304256" cy="83080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584700" y="2060848"/>
            <a:ext cx="576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1">
                    <a:lumMod val="75000"/>
                  </a:schemeClr>
                </a:solidFill>
              </a:rPr>
              <a:t>까지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7" name="순서도: 지연 96"/>
          <p:cNvSpPr/>
          <p:nvPr/>
        </p:nvSpPr>
        <p:spPr>
          <a:xfrm>
            <a:off x="5789786" y="2666733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b="1" dirty="0"/>
          </a:p>
        </p:txBody>
      </p:sp>
      <p:sp>
        <p:nvSpPr>
          <p:cNvPr id="98" name="순서도: 지연 97"/>
          <p:cNvSpPr/>
          <p:nvPr/>
        </p:nvSpPr>
        <p:spPr>
          <a:xfrm>
            <a:off x="5790548" y="3212976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b="1" dirty="0"/>
          </a:p>
        </p:txBody>
      </p:sp>
      <p:sp>
        <p:nvSpPr>
          <p:cNvPr id="99" name="순서도: 지연 98"/>
          <p:cNvSpPr/>
          <p:nvPr/>
        </p:nvSpPr>
        <p:spPr>
          <a:xfrm>
            <a:off x="5789786" y="3566666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b="1" dirty="0"/>
          </a:p>
        </p:txBody>
      </p:sp>
      <p:sp>
        <p:nvSpPr>
          <p:cNvPr id="100" name="순서도: 지연 99"/>
          <p:cNvSpPr/>
          <p:nvPr/>
        </p:nvSpPr>
        <p:spPr>
          <a:xfrm>
            <a:off x="5796136" y="3977735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b="1" dirty="0"/>
          </a:p>
        </p:txBody>
      </p:sp>
      <p:sp>
        <p:nvSpPr>
          <p:cNvPr id="101" name="순서도: 지연 100"/>
          <p:cNvSpPr/>
          <p:nvPr/>
        </p:nvSpPr>
        <p:spPr>
          <a:xfrm>
            <a:off x="5796136" y="4322917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b="1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3178448" y="2636912"/>
            <a:ext cx="576064" cy="21043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/>
              <a:t>랜덤</a:t>
            </a:r>
            <a:endParaRPr lang="ko-KR" altLang="en-US" sz="1400" b="1" dirty="0"/>
          </a:p>
        </p:txBody>
      </p:sp>
      <p:sp>
        <p:nvSpPr>
          <p:cNvPr id="102" name="순서도: 지연 101"/>
          <p:cNvSpPr/>
          <p:nvPr/>
        </p:nvSpPr>
        <p:spPr>
          <a:xfrm>
            <a:off x="2891178" y="2655962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b="1" dirty="0"/>
          </a:p>
        </p:txBody>
      </p:sp>
      <p:grpSp>
        <p:nvGrpSpPr>
          <p:cNvPr id="103" name="그룹 102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104" name="TextBox 103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3-2</a:t>
              </a:r>
              <a:endParaRPr lang="ko-KR" altLang="en-US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복권구</a:t>
              </a:r>
              <a:r>
                <a:rPr lang="ko-KR" altLang="en-US" dirty="0"/>
                <a:t>매</a:t>
              </a:r>
              <a:r>
                <a:rPr lang="ko-KR" altLang="en-US" dirty="0" smtClean="0"/>
                <a:t> 페이지</a:t>
              </a:r>
              <a:r>
                <a:rPr lang="en-US" altLang="ko-KR" dirty="0" smtClean="0"/>
                <a:t>9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8466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지연 2"/>
          <p:cNvSpPr/>
          <p:nvPr/>
        </p:nvSpPr>
        <p:spPr>
          <a:xfrm>
            <a:off x="179512" y="260648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b="1" dirty="0"/>
          </a:p>
        </p:txBody>
      </p:sp>
      <p:sp>
        <p:nvSpPr>
          <p:cNvPr id="4" name="순서도: 지연 3"/>
          <p:cNvSpPr/>
          <p:nvPr/>
        </p:nvSpPr>
        <p:spPr>
          <a:xfrm>
            <a:off x="179512" y="980728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b="1" dirty="0"/>
          </a:p>
        </p:txBody>
      </p:sp>
      <p:sp>
        <p:nvSpPr>
          <p:cNvPr id="6" name="순서도: 지연 5"/>
          <p:cNvSpPr/>
          <p:nvPr/>
        </p:nvSpPr>
        <p:spPr>
          <a:xfrm>
            <a:off x="179512" y="1484784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b="1" dirty="0"/>
          </a:p>
        </p:txBody>
      </p:sp>
      <p:sp>
        <p:nvSpPr>
          <p:cNvPr id="7" name="순서도: 지연 6"/>
          <p:cNvSpPr/>
          <p:nvPr/>
        </p:nvSpPr>
        <p:spPr>
          <a:xfrm>
            <a:off x="179512" y="1916832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b="1" dirty="0"/>
          </a:p>
        </p:txBody>
      </p:sp>
      <p:sp>
        <p:nvSpPr>
          <p:cNvPr id="9" name="순서도: 지연 8"/>
          <p:cNvSpPr/>
          <p:nvPr/>
        </p:nvSpPr>
        <p:spPr>
          <a:xfrm>
            <a:off x="179512" y="620688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67544" y="230451"/>
            <a:ext cx="7056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구매 개수 선택 후 </a:t>
            </a:r>
            <a:r>
              <a:rPr lang="en-US" altLang="ko-KR" sz="1000" dirty="0" smtClean="0"/>
              <a:t>-&gt; </a:t>
            </a:r>
            <a:r>
              <a:rPr lang="ko-KR" altLang="en-US" sz="1000" dirty="0" smtClean="0"/>
              <a:t>선택 개수       표시 </a:t>
            </a:r>
            <a:r>
              <a:rPr lang="en-US" altLang="ko-KR" sz="1000" dirty="0" smtClean="0"/>
              <a:t>-&gt; </a:t>
            </a:r>
            <a:r>
              <a:rPr lang="ko-KR" altLang="en-US" sz="1000" dirty="0" smtClean="0"/>
              <a:t>각 영역 클릭 가능  </a:t>
            </a:r>
            <a:endParaRPr lang="ko-KR" altLang="en-US" sz="1000" dirty="0"/>
          </a:p>
        </p:txBody>
      </p:sp>
      <p:sp>
        <p:nvSpPr>
          <p:cNvPr id="13" name="직사각형 12"/>
          <p:cNvSpPr/>
          <p:nvPr/>
        </p:nvSpPr>
        <p:spPr>
          <a:xfrm>
            <a:off x="2411760" y="254298"/>
            <a:ext cx="216024" cy="2160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67544" y="590491"/>
            <a:ext cx="7056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랜덤 </a:t>
            </a:r>
            <a:r>
              <a:rPr lang="ko-KR" altLang="en-US" sz="1000" dirty="0" err="1" smtClean="0"/>
              <a:t>클릭시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5</a:t>
            </a:r>
            <a:r>
              <a:rPr lang="ko-KR" altLang="en-US" sz="1000" dirty="0" smtClean="0"/>
              <a:t>개 일반번호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개 </a:t>
            </a:r>
            <a:r>
              <a:rPr lang="ko-KR" altLang="en-US" sz="1000" dirty="0" err="1" smtClean="0"/>
              <a:t>파워볼</a:t>
            </a:r>
            <a:r>
              <a:rPr lang="ko-KR" altLang="en-US" sz="1000" dirty="0" smtClean="0"/>
              <a:t> 자동 무작위 번호 체크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467544" y="950531"/>
            <a:ext cx="66247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선택 번호 저장 클릭              저장</a:t>
            </a:r>
            <a:endParaRPr lang="ko-KR" altLang="en-US" sz="1000" dirty="0"/>
          </a:p>
        </p:txBody>
      </p:sp>
      <p:sp>
        <p:nvSpPr>
          <p:cNvPr id="2" name="오른쪽 화살표 1"/>
          <p:cNvSpPr/>
          <p:nvPr/>
        </p:nvSpPr>
        <p:spPr>
          <a:xfrm>
            <a:off x="2123728" y="1001633"/>
            <a:ext cx="144016" cy="144016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지연 13"/>
          <p:cNvSpPr/>
          <p:nvPr/>
        </p:nvSpPr>
        <p:spPr>
          <a:xfrm>
            <a:off x="1835696" y="887438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b="1" dirty="0"/>
          </a:p>
        </p:txBody>
      </p:sp>
      <p:sp>
        <p:nvSpPr>
          <p:cNvPr id="15" name="순서도: 지연 14"/>
          <p:cNvSpPr/>
          <p:nvPr/>
        </p:nvSpPr>
        <p:spPr>
          <a:xfrm>
            <a:off x="1835696" y="1111051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67544" y="1886635"/>
            <a:ext cx="7056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내 개인 정보 에서 구매 내역 보여주기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467544" y="1454587"/>
            <a:ext cx="7056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일괄 랜덤 선택 시 구매 개수 선택 번호만큼 일괄 랜덤 체크 후 저장</a:t>
            </a:r>
            <a:endParaRPr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683568" y="2204864"/>
            <a:ext cx="4176464" cy="4104456"/>
          </a:xfrm>
          <a:prstGeom prst="rect">
            <a:avLst/>
          </a:prstGeom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79512" y="2204864"/>
            <a:ext cx="432048" cy="21602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ex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45529" y="2277452"/>
            <a:ext cx="933451" cy="2154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/>
                </a:solidFill>
              </a:rPr>
              <a:t>내 구매내역 </a:t>
            </a:r>
            <a:r>
              <a:rPr lang="en-US" altLang="ko-KR" sz="800" b="1" dirty="0" smtClean="0">
                <a:solidFill>
                  <a:schemeClr val="bg1"/>
                </a:solidFill>
              </a:rPr>
              <a:t>-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1926" y="249289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메가밀리언</a:t>
            </a:r>
            <a:r>
              <a:rPr lang="ko-KR" altLang="en-US" sz="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구매내역</a:t>
            </a:r>
            <a:endParaRPr lang="ko-KR" altLang="en-US" sz="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8276" y="265164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800" b="1" dirty="0" err="1" smtClean="0">
                <a:solidFill>
                  <a:schemeClr val="bg2">
                    <a:lumMod val="75000"/>
                  </a:schemeClr>
                </a:solidFill>
              </a:rPr>
              <a:t>파워</a:t>
            </a:r>
            <a:r>
              <a:rPr lang="ko-KR" altLang="en-US" sz="800" b="1" dirty="0" err="1">
                <a:solidFill>
                  <a:schemeClr val="bg2">
                    <a:lumMod val="75000"/>
                  </a:schemeClr>
                </a:solidFill>
              </a:rPr>
              <a:t>볼</a:t>
            </a:r>
            <a:r>
              <a:rPr lang="ko-KR" altLang="en-US" sz="800" b="1" dirty="0" smtClean="0">
                <a:solidFill>
                  <a:schemeClr val="bg2">
                    <a:lumMod val="75000"/>
                  </a:schemeClr>
                </a:solidFill>
              </a:rPr>
              <a:t> 구매내역</a:t>
            </a:r>
            <a:endParaRPr lang="ko-KR" altLang="en-US" sz="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13" name="그룹 112"/>
          <p:cNvGrpSpPr/>
          <p:nvPr/>
        </p:nvGrpSpPr>
        <p:grpSpPr>
          <a:xfrm>
            <a:off x="1901354" y="2335788"/>
            <a:ext cx="3534742" cy="3814782"/>
            <a:chOff x="1901354" y="2335788"/>
            <a:chExt cx="3534742" cy="3814782"/>
          </a:xfrm>
        </p:grpSpPr>
        <p:sp>
          <p:nvSpPr>
            <p:cNvPr id="24" name="TextBox 23"/>
            <p:cNvSpPr txBox="1"/>
            <p:nvPr/>
          </p:nvSpPr>
          <p:spPr>
            <a:xfrm>
              <a:off x="1907704" y="2335788"/>
              <a:ext cx="122413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>
                      <a:lumMod val="50000"/>
                    </a:schemeClr>
                  </a:solidFill>
                </a:rPr>
                <a:t>최근 </a:t>
              </a:r>
              <a:r>
                <a:rPr lang="ko-KR" altLang="en-US" sz="600" b="1" dirty="0" err="1" smtClean="0">
                  <a:solidFill>
                    <a:schemeClr val="bg1">
                      <a:lumMod val="50000"/>
                    </a:schemeClr>
                  </a:solidFill>
                </a:rPr>
                <a:t>구매순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983904" y="2486546"/>
              <a:ext cx="122413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bg1">
                      <a:lumMod val="50000"/>
                    </a:schemeClr>
                  </a:solidFill>
                </a:rPr>
                <a:t>2021-09-21    </a:t>
              </a:r>
              <a:r>
                <a:rPr lang="en-US" altLang="ko-KR" sz="600" b="1" dirty="0" smtClean="0">
                  <a:solidFill>
                    <a:srgbClr val="C00000"/>
                  </a:solidFill>
                </a:rPr>
                <a:t>4</a:t>
              </a:r>
              <a:r>
                <a:rPr lang="ko-KR" altLang="en-US" sz="600" b="1" dirty="0" smtClean="0">
                  <a:solidFill>
                    <a:srgbClr val="C00000"/>
                  </a:solidFill>
                </a:rPr>
                <a:t>매</a:t>
              </a:r>
              <a:endParaRPr lang="ko-KR" altLang="en-US" sz="1400" b="1" dirty="0">
                <a:solidFill>
                  <a:srgbClr val="C00000"/>
                </a:solidFill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2195736" y="2924944"/>
              <a:ext cx="1925166" cy="211128"/>
              <a:chOff x="2195736" y="2655962"/>
              <a:chExt cx="1925166" cy="211128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2195736" y="2655962"/>
                <a:ext cx="21602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2483768" y="2658120"/>
                <a:ext cx="21602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2771800" y="2658120"/>
                <a:ext cx="2350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3100090" y="2655962"/>
                <a:ext cx="23507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3407172" y="2658120"/>
                <a:ext cx="2096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41" name="덧셈 기호 40"/>
              <p:cNvSpPr/>
              <p:nvPr/>
            </p:nvSpPr>
            <p:spPr>
              <a:xfrm>
                <a:off x="3661296" y="2661905"/>
                <a:ext cx="184274" cy="180489"/>
              </a:xfrm>
              <a:prstGeom prst="mathPlus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3904878" y="2655962"/>
                <a:ext cx="216024" cy="198428"/>
              </a:xfrm>
              <a:prstGeom prst="ellipse">
                <a:avLst/>
              </a:prstGeom>
              <a:ln w="31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2195736" y="3217872"/>
              <a:ext cx="1925166" cy="211128"/>
              <a:chOff x="2195736" y="3217872"/>
              <a:chExt cx="1925166" cy="211128"/>
            </a:xfrm>
          </p:grpSpPr>
          <p:sp>
            <p:nvSpPr>
              <p:cNvPr id="44" name="타원 43"/>
              <p:cNvSpPr/>
              <p:nvPr/>
            </p:nvSpPr>
            <p:spPr>
              <a:xfrm>
                <a:off x="2195736" y="3217872"/>
                <a:ext cx="216024" cy="21112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2483768" y="3220030"/>
                <a:ext cx="21602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2771800" y="3220030"/>
                <a:ext cx="235074" cy="20897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3100090" y="3217872"/>
                <a:ext cx="23507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3407172" y="3220030"/>
                <a:ext cx="209674" cy="20897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49" name="덧셈 기호 48"/>
              <p:cNvSpPr/>
              <p:nvPr/>
            </p:nvSpPr>
            <p:spPr>
              <a:xfrm>
                <a:off x="3661296" y="3223815"/>
                <a:ext cx="184274" cy="180489"/>
              </a:xfrm>
              <a:prstGeom prst="mathPlus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3904878" y="3217872"/>
                <a:ext cx="216024" cy="198428"/>
              </a:xfrm>
              <a:prstGeom prst="ellipse">
                <a:avLst/>
              </a:prstGeom>
              <a:ln w="31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2195736" y="3505904"/>
              <a:ext cx="1925166" cy="211128"/>
              <a:chOff x="2195736" y="3505904"/>
              <a:chExt cx="1925166" cy="211128"/>
            </a:xfrm>
          </p:grpSpPr>
          <p:sp>
            <p:nvSpPr>
              <p:cNvPr id="52" name="타원 51"/>
              <p:cNvSpPr/>
              <p:nvPr/>
            </p:nvSpPr>
            <p:spPr>
              <a:xfrm>
                <a:off x="2195736" y="3505904"/>
                <a:ext cx="21602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2483768" y="3508062"/>
                <a:ext cx="216024" cy="20897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2771800" y="3508062"/>
                <a:ext cx="235074" cy="20897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3100090" y="3505904"/>
                <a:ext cx="23507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3407172" y="3508062"/>
                <a:ext cx="2096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7" name="덧셈 기호 56"/>
              <p:cNvSpPr/>
              <p:nvPr/>
            </p:nvSpPr>
            <p:spPr>
              <a:xfrm>
                <a:off x="3661296" y="3511847"/>
                <a:ext cx="184274" cy="180489"/>
              </a:xfrm>
              <a:prstGeom prst="mathPlus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/>
              <p:cNvSpPr/>
              <p:nvPr/>
            </p:nvSpPr>
            <p:spPr>
              <a:xfrm>
                <a:off x="3904878" y="3505904"/>
                <a:ext cx="216024" cy="19842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1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2195736" y="2649612"/>
              <a:ext cx="2028924" cy="228144"/>
              <a:chOff x="2195736" y="2649612"/>
              <a:chExt cx="2028924" cy="228144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2195736" y="2655962"/>
                <a:ext cx="21602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2483768" y="2658120"/>
                <a:ext cx="216024" cy="20897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2771800" y="2658120"/>
                <a:ext cx="2350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3100090" y="2655962"/>
                <a:ext cx="235074" cy="21112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3407172" y="2658120"/>
                <a:ext cx="2096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32" name="덧셈 기호 31"/>
              <p:cNvSpPr/>
              <p:nvPr/>
            </p:nvSpPr>
            <p:spPr>
              <a:xfrm>
                <a:off x="3661296" y="2661905"/>
                <a:ext cx="184274" cy="180489"/>
              </a:xfrm>
              <a:prstGeom prst="mathPlus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3904878" y="2655962"/>
                <a:ext cx="216024" cy="198428"/>
              </a:xfrm>
              <a:prstGeom prst="ellipse">
                <a:avLst/>
              </a:prstGeom>
              <a:ln w="31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2443510" y="2656542"/>
                <a:ext cx="3600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/>
                  <a:t>11</a:t>
                </a:r>
                <a:endParaRPr lang="ko-KR" altLang="en-US" b="1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744242" y="2662312"/>
                <a:ext cx="3600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/>
                  <a:t>35</a:t>
                </a:r>
                <a:endParaRPr lang="ko-KR" altLang="en-US" b="1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072532" y="2662312"/>
                <a:ext cx="3600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/>
                  <a:t>44</a:t>
                </a:r>
                <a:endParaRPr lang="ko-KR" altLang="en-US" b="1" dirty="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366914" y="2658120"/>
                <a:ext cx="3600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/>
                  <a:t>68</a:t>
                </a:r>
                <a:endParaRPr lang="ko-KR" altLang="en-US" b="1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2195736" y="2655962"/>
                <a:ext cx="3600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/>
                  <a:t>4</a:t>
                </a:r>
                <a:endParaRPr lang="ko-KR" altLang="en-US" b="1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864620" y="2649612"/>
                <a:ext cx="3600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/>
                  <a:t>25</a:t>
                </a:r>
                <a:endParaRPr lang="ko-KR" altLang="en-US" b="1" dirty="0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4118744" y="2625765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낙첨</a:t>
              </a:r>
              <a:endParaRPr lang="ko-KR" altLang="en-US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139952" y="3182779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0000"/>
                  </a:solidFill>
                </a:rPr>
                <a:t>6</a:t>
              </a:r>
              <a:r>
                <a:rPr lang="ko-KR" altLang="en-US" sz="1000" b="1" dirty="0" smtClean="0">
                  <a:solidFill>
                    <a:srgbClr val="FF0000"/>
                  </a:solidFill>
                </a:rPr>
                <a:t>등 당첨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139952" y="3470811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0000"/>
                  </a:solidFill>
                </a:rPr>
                <a:t>7</a:t>
              </a:r>
              <a:r>
                <a:rPr lang="ko-KR" altLang="en-US" sz="1000" b="1" dirty="0" smtClean="0">
                  <a:solidFill>
                    <a:srgbClr val="FF0000"/>
                  </a:solidFill>
                </a:rPr>
                <a:t>등 당첨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133602" y="2898815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낙첨</a:t>
              </a:r>
              <a:endParaRPr lang="ko-KR" altLang="en-US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979712" y="3820398"/>
              <a:ext cx="122413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bg1">
                      <a:lumMod val="50000"/>
                    </a:schemeClr>
                  </a:solidFill>
                </a:rPr>
                <a:t>2021-09-17    </a:t>
              </a:r>
              <a:r>
                <a:rPr lang="en-US" altLang="ko-KR" sz="600" b="1" dirty="0">
                  <a:solidFill>
                    <a:srgbClr val="C00000"/>
                  </a:solidFill>
                </a:rPr>
                <a:t>1</a:t>
              </a:r>
              <a:r>
                <a:rPr lang="ko-KR" altLang="en-US" sz="600" b="1" dirty="0" smtClean="0">
                  <a:solidFill>
                    <a:srgbClr val="C00000"/>
                  </a:solidFill>
                </a:rPr>
                <a:t>매</a:t>
              </a:r>
              <a:endParaRPr lang="ko-KR" altLang="en-US" sz="1400" b="1" dirty="0">
                <a:solidFill>
                  <a:srgbClr val="C00000"/>
                </a:solidFill>
              </a:endParaRPr>
            </a:p>
          </p:txBody>
        </p:sp>
        <p:grpSp>
          <p:nvGrpSpPr>
            <p:cNvPr id="73" name="그룹 72"/>
            <p:cNvGrpSpPr/>
            <p:nvPr/>
          </p:nvGrpSpPr>
          <p:grpSpPr>
            <a:xfrm>
              <a:off x="2195736" y="4031193"/>
              <a:ext cx="1925166" cy="211128"/>
              <a:chOff x="2195736" y="2655962"/>
              <a:chExt cx="1925166" cy="211128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2195736" y="2655962"/>
                <a:ext cx="21602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75" name="타원 74"/>
              <p:cNvSpPr/>
              <p:nvPr/>
            </p:nvSpPr>
            <p:spPr>
              <a:xfrm>
                <a:off x="2483768" y="2658120"/>
                <a:ext cx="21602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2771800" y="2658120"/>
                <a:ext cx="2350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77" name="타원 76"/>
              <p:cNvSpPr/>
              <p:nvPr/>
            </p:nvSpPr>
            <p:spPr>
              <a:xfrm>
                <a:off x="3100090" y="2655962"/>
                <a:ext cx="23507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78" name="타원 77"/>
              <p:cNvSpPr/>
              <p:nvPr/>
            </p:nvSpPr>
            <p:spPr>
              <a:xfrm>
                <a:off x="3407172" y="2658120"/>
                <a:ext cx="2096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79" name="덧셈 기호 78"/>
              <p:cNvSpPr/>
              <p:nvPr/>
            </p:nvSpPr>
            <p:spPr>
              <a:xfrm>
                <a:off x="3661296" y="2661905"/>
                <a:ext cx="184274" cy="180489"/>
              </a:xfrm>
              <a:prstGeom prst="mathPlus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/>
              <p:cNvSpPr/>
              <p:nvPr/>
            </p:nvSpPr>
            <p:spPr>
              <a:xfrm>
                <a:off x="3904878" y="2655962"/>
                <a:ext cx="216024" cy="198428"/>
              </a:xfrm>
              <a:prstGeom prst="ellipse">
                <a:avLst/>
              </a:prstGeom>
              <a:ln w="31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4133602" y="4005064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낙첨</a:t>
              </a:r>
              <a:endParaRPr lang="ko-KR" altLang="en-US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979712" y="4365104"/>
              <a:ext cx="122413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bg1">
                      <a:lumMod val="50000"/>
                    </a:schemeClr>
                  </a:solidFill>
                </a:rPr>
                <a:t>2021-09-17    </a:t>
              </a:r>
              <a:r>
                <a:rPr lang="en-US" altLang="ko-KR" sz="600" b="1" dirty="0" smtClean="0">
                  <a:solidFill>
                    <a:srgbClr val="C00000"/>
                  </a:solidFill>
                </a:rPr>
                <a:t>3</a:t>
              </a:r>
              <a:r>
                <a:rPr lang="ko-KR" altLang="en-US" sz="600" b="1" dirty="0" smtClean="0">
                  <a:solidFill>
                    <a:srgbClr val="C00000"/>
                  </a:solidFill>
                </a:rPr>
                <a:t>매</a:t>
              </a:r>
              <a:endParaRPr lang="ko-KR" altLang="en-US" sz="1400" b="1" dirty="0">
                <a:solidFill>
                  <a:srgbClr val="C00000"/>
                </a:solidFill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2195736" y="4575899"/>
              <a:ext cx="1925166" cy="211128"/>
              <a:chOff x="2195736" y="2655962"/>
              <a:chExt cx="1925166" cy="211128"/>
            </a:xfrm>
          </p:grpSpPr>
          <p:sp>
            <p:nvSpPr>
              <p:cNvPr id="84" name="타원 83"/>
              <p:cNvSpPr/>
              <p:nvPr/>
            </p:nvSpPr>
            <p:spPr>
              <a:xfrm>
                <a:off x="2195736" y="2655962"/>
                <a:ext cx="21602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85" name="타원 84"/>
              <p:cNvSpPr/>
              <p:nvPr/>
            </p:nvSpPr>
            <p:spPr>
              <a:xfrm>
                <a:off x="2483768" y="2658120"/>
                <a:ext cx="21602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86" name="타원 85"/>
              <p:cNvSpPr/>
              <p:nvPr/>
            </p:nvSpPr>
            <p:spPr>
              <a:xfrm>
                <a:off x="2771800" y="2658120"/>
                <a:ext cx="2350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3100090" y="2655962"/>
                <a:ext cx="23507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88" name="타원 87"/>
              <p:cNvSpPr/>
              <p:nvPr/>
            </p:nvSpPr>
            <p:spPr>
              <a:xfrm>
                <a:off x="3407172" y="2658120"/>
                <a:ext cx="2096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89" name="덧셈 기호 88"/>
              <p:cNvSpPr/>
              <p:nvPr/>
            </p:nvSpPr>
            <p:spPr>
              <a:xfrm>
                <a:off x="3661296" y="2661905"/>
                <a:ext cx="184274" cy="180489"/>
              </a:xfrm>
              <a:prstGeom prst="mathPlus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/>
              <p:cNvSpPr/>
              <p:nvPr/>
            </p:nvSpPr>
            <p:spPr>
              <a:xfrm>
                <a:off x="3904878" y="2655962"/>
                <a:ext cx="216024" cy="198428"/>
              </a:xfrm>
              <a:prstGeom prst="ellipse">
                <a:avLst/>
              </a:prstGeom>
              <a:ln w="31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91" name="TextBox 90"/>
            <p:cNvSpPr txBox="1"/>
            <p:nvPr/>
          </p:nvSpPr>
          <p:spPr>
            <a:xfrm>
              <a:off x="4133602" y="4549770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낙첨</a:t>
              </a:r>
              <a:endParaRPr lang="ko-KR" altLang="en-US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pSp>
          <p:nvGrpSpPr>
            <p:cNvPr id="92" name="그룹 91"/>
            <p:cNvGrpSpPr/>
            <p:nvPr/>
          </p:nvGrpSpPr>
          <p:grpSpPr>
            <a:xfrm>
              <a:off x="2202086" y="4865092"/>
              <a:ext cx="1925166" cy="211128"/>
              <a:chOff x="2195736" y="2655962"/>
              <a:chExt cx="1925166" cy="21112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195736" y="2655962"/>
                <a:ext cx="21602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94" name="타원 93"/>
              <p:cNvSpPr/>
              <p:nvPr/>
            </p:nvSpPr>
            <p:spPr>
              <a:xfrm>
                <a:off x="2483768" y="2658120"/>
                <a:ext cx="21602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95" name="타원 94"/>
              <p:cNvSpPr/>
              <p:nvPr/>
            </p:nvSpPr>
            <p:spPr>
              <a:xfrm>
                <a:off x="2771800" y="2658120"/>
                <a:ext cx="2350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96" name="타원 95"/>
              <p:cNvSpPr/>
              <p:nvPr/>
            </p:nvSpPr>
            <p:spPr>
              <a:xfrm>
                <a:off x="3100090" y="2655962"/>
                <a:ext cx="23507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97" name="타원 96"/>
              <p:cNvSpPr/>
              <p:nvPr/>
            </p:nvSpPr>
            <p:spPr>
              <a:xfrm>
                <a:off x="3407172" y="2658120"/>
                <a:ext cx="2096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98" name="덧셈 기호 97"/>
              <p:cNvSpPr/>
              <p:nvPr/>
            </p:nvSpPr>
            <p:spPr>
              <a:xfrm>
                <a:off x="3661296" y="2661905"/>
                <a:ext cx="184274" cy="180489"/>
              </a:xfrm>
              <a:prstGeom prst="mathPlus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/>
              <p:cNvSpPr/>
              <p:nvPr/>
            </p:nvSpPr>
            <p:spPr>
              <a:xfrm>
                <a:off x="3904878" y="2655962"/>
                <a:ext cx="216024" cy="198428"/>
              </a:xfrm>
              <a:prstGeom prst="ellipse">
                <a:avLst/>
              </a:prstGeom>
              <a:ln w="31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100" name="TextBox 99"/>
            <p:cNvSpPr txBox="1"/>
            <p:nvPr/>
          </p:nvSpPr>
          <p:spPr>
            <a:xfrm>
              <a:off x="4139952" y="4838963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낙첨</a:t>
              </a:r>
              <a:endParaRPr lang="ko-KR" altLang="en-US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2208436" y="5161632"/>
              <a:ext cx="1925166" cy="211128"/>
              <a:chOff x="2195736" y="2655962"/>
              <a:chExt cx="1925166" cy="211128"/>
            </a:xfrm>
          </p:grpSpPr>
          <p:sp>
            <p:nvSpPr>
              <p:cNvPr id="102" name="타원 101"/>
              <p:cNvSpPr/>
              <p:nvPr/>
            </p:nvSpPr>
            <p:spPr>
              <a:xfrm>
                <a:off x="2195736" y="2655962"/>
                <a:ext cx="21602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03" name="타원 102"/>
              <p:cNvSpPr/>
              <p:nvPr/>
            </p:nvSpPr>
            <p:spPr>
              <a:xfrm>
                <a:off x="2483768" y="2658120"/>
                <a:ext cx="21602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04" name="타원 103"/>
              <p:cNvSpPr/>
              <p:nvPr/>
            </p:nvSpPr>
            <p:spPr>
              <a:xfrm>
                <a:off x="2771800" y="2658120"/>
                <a:ext cx="2350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05" name="타원 104"/>
              <p:cNvSpPr/>
              <p:nvPr/>
            </p:nvSpPr>
            <p:spPr>
              <a:xfrm>
                <a:off x="3100090" y="2655962"/>
                <a:ext cx="23507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06" name="타원 105"/>
              <p:cNvSpPr/>
              <p:nvPr/>
            </p:nvSpPr>
            <p:spPr>
              <a:xfrm>
                <a:off x="3407172" y="2658120"/>
                <a:ext cx="2096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07" name="덧셈 기호 106"/>
              <p:cNvSpPr/>
              <p:nvPr/>
            </p:nvSpPr>
            <p:spPr>
              <a:xfrm>
                <a:off x="3661296" y="2661905"/>
                <a:ext cx="184274" cy="180489"/>
              </a:xfrm>
              <a:prstGeom prst="mathPlus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타원 107"/>
              <p:cNvSpPr/>
              <p:nvPr/>
            </p:nvSpPr>
            <p:spPr>
              <a:xfrm>
                <a:off x="3904878" y="2655962"/>
                <a:ext cx="216024" cy="198428"/>
              </a:xfrm>
              <a:prstGeom prst="ellipse">
                <a:avLst/>
              </a:prstGeom>
              <a:ln w="31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109" name="TextBox 108"/>
            <p:cNvSpPr txBox="1"/>
            <p:nvPr/>
          </p:nvSpPr>
          <p:spPr>
            <a:xfrm>
              <a:off x="4146302" y="5135503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낙첨</a:t>
              </a:r>
              <a:endParaRPr lang="ko-KR" altLang="en-US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576984" y="5517232"/>
              <a:ext cx="2859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</a:rPr>
                <a:t>페이지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</a:rPr>
                <a:t>1 , 2 , 3 , …. &gt; &gt;&gt;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901354" y="5935126"/>
              <a:ext cx="15841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- </a:t>
              </a:r>
              <a:r>
                <a:rPr lang="ko-KR" altLang="en-US" sz="8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메가밀리언</a:t>
              </a:r>
              <a:r>
                <a:rPr lang="ko-KR" altLang="en-US" sz="8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구매내역</a:t>
              </a:r>
              <a:endParaRPr lang="ko-KR" altLang="en-US" sz="8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210198" y="5909022"/>
              <a:ext cx="15841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chemeClr val="bg2">
                      <a:lumMod val="75000"/>
                    </a:schemeClr>
                  </a:solidFill>
                </a:rPr>
                <a:t>- </a:t>
              </a:r>
              <a:r>
                <a:rPr lang="ko-KR" altLang="en-US" sz="800" b="1" dirty="0" err="1" smtClean="0">
                  <a:solidFill>
                    <a:schemeClr val="bg2">
                      <a:lumMod val="75000"/>
                    </a:schemeClr>
                  </a:solidFill>
                </a:rPr>
                <a:t>파워</a:t>
              </a:r>
              <a:r>
                <a:rPr lang="ko-KR" altLang="en-US" sz="800" b="1" dirty="0" err="1">
                  <a:solidFill>
                    <a:schemeClr val="bg2">
                      <a:lumMod val="75000"/>
                    </a:schemeClr>
                  </a:solidFill>
                </a:rPr>
                <a:t>볼</a:t>
              </a:r>
              <a:r>
                <a:rPr lang="ko-KR" altLang="en-US" sz="800" b="1" dirty="0" smtClean="0">
                  <a:solidFill>
                    <a:schemeClr val="bg2">
                      <a:lumMod val="75000"/>
                    </a:schemeClr>
                  </a:solidFill>
                </a:rPr>
                <a:t> 구매내역</a:t>
              </a:r>
              <a:endParaRPr lang="ko-KR" altLang="en-US" sz="8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4842446" y="2584038"/>
            <a:ext cx="1563663" cy="3123877"/>
            <a:chOff x="6012160" y="2132856"/>
            <a:chExt cx="1563663" cy="3123877"/>
          </a:xfrm>
        </p:grpSpPr>
        <p:grpSp>
          <p:nvGrpSpPr>
            <p:cNvPr id="115" name="그룹 114"/>
            <p:cNvGrpSpPr/>
            <p:nvPr/>
          </p:nvGrpSpPr>
          <p:grpSpPr>
            <a:xfrm>
              <a:off x="6042641" y="2132856"/>
              <a:ext cx="1402745" cy="264889"/>
              <a:chOff x="6948264" y="3069243"/>
              <a:chExt cx="1402745" cy="264889"/>
            </a:xfrm>
          </p:grpSpPr>
          <p:sp>
            <p:nvSpPr>
              <p:cNvPr id="152" name="순서도: 대체 처리 151"/>
              <p:cNvSpPr/>
              <p:nvPr/>
            </p:nvSpPr>
            <p:spPr>
              <a:xfrm>
                <a:off x="6982857" y="3077092"/>
                <a:ext cx="1368152" cy="233486"/>
              </a:xfrm>
              <a:prstGeom prst="flowChartAlternateProcess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6948264" y="3072522"/>
                <a:ext cx="8321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dirty="0" err="1" smtClean="0">
                    <a:solidFill>
                      <a:schemeClr val="bg1"/>
                    </a:solidFill>
                  </a:rPr>
                  <a:t>구매갯수</a:t>
                </a:r>
                <a:r>
                  <a:rPr lang="ko-KR" altLang="en-US" sz="11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</a:rPr>
                  <a:t>:</a:t>
                </a:r>
                <a:endParaRPr lang="ko-KR" altLang="en-US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>
                <a:off x="7744403" y="3115856"/>
                <a:ext cx="500005" cy="1538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7780407" y="3069243"/>
                <a:ext cx="4888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000" b="1" dirty="0" smtClean="0"/>
                  <a:t>4 </a:t>
                </a:r>
                <a:r>
                  <a:rPr lang="ko-KR" altLang="en-US" sz="1000" b="1" dirty="0" smtClean="0"/>
                  <a:t>장</a:t>
                </a:r>
                <a:endParaRPr lang="ko-KR" altLang="en-US" sz="1000" b="1" dirty="0"/>
              </a:p>
            </p:txBody>
          </p:sp>
        </p:grpSp>
        <p:sp>
          <p:nvSpPr>
            <p:cNvPr id="116" name="순서도: 대체 처리 115"/>
            <p:cNvSpPr/>
            <p:nvPr/>
          </p:nvSpPr>
          <p:spPr>
            <a:xfrm>
              <a:off x="6077234" y="2420605"/>
              <a:ext cx="1368152" cy="513928"/>
            </a:xfrm>
            <a:prstGeom prst="flowChartAlternateProcess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6099415" y="2458313"/>
              <a:ext cx="1170790" cy="215876"/>
              <a:chOff x="7073618" y="4133840"/>
              <a:chExt cx="1170790" cy="215876"/>
            </a:xfrm>
          </p:grpSpPr>
          <p:grpSp>
            <p:nvGrpSpPr>
              <p:cNvPr id="140" name="그룹 139"/>
              <p:cNvGrpSpPr/>
              <p:nvPr/>
            </p:nvGrpSpPr>
            <p:grpSpPr>
              <a:xfrm>
                <a:off x="7073618" y="4134272"/>
                <a:ext cx="306694" cy="215444"/>
                <a:chOff x="7073618" y="4134272"/>
                <a:chExt cx="306694" cy="215444"/>
              </a:xfrm>
            </p:grpSpPr>
            <p:sp>
              <p:nvSpPr>
                <p:cNvPr id="150" name="직사각형 149"/>
                <p:cNvSpPr/>
                <p:nvPr/>
              </p:nvSpPr>
              <p:spPr>
                <a:xfrm>
                  <a:off x="7092280" y="4142988"/>
                  <a:ext cx="197362" cy="20063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TextBox 150"/>
                <p:cNvSpPr txBox="1"/>
                <p:nvPr/>
              </p:nvSpPr>
              <p:spPr>
                <a:xfrm>
                  <a:off x="7073618" y="4134272"/>
                  <a:ext cx="30669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ko-KR" alt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41" name="그룹 140"/>
              <p:cNvGrpSpPr/>
              <p:nvPr/>
            </p:nvGrpSpPr>
            <p:grpSpPr>
              <a:xfrm>
                <a:off x="7361650" y="4133840"/>
                <a:ext cx="306694" cy="215444"/>
                <a:chOff x="7073618" y="4134272"/>
                <a:chExt cx="306694" cy="215444"/>
              </a:xfrm>
            </p:grpSpPr>
            <p:sp>
              <p:nvSpPr>
                <p:cNvPr id="148" name="직사각형 147"/>
                <p:cNvSpPr/>
                <p:nvPr/>
              </p:nvSpPr>
              <p:spPr>
                <a:xfrm>
                  <a:off x="7092280" y="4142988"/>
                  <a:ext cx="197362" cy="20063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TextBox 148"/>
                <p:cNvSpPr txBox="1"/>
                <p:nvPr/>
              </p:nvSpPr>
              <p:spPr>
                <a:xfrm>
                  <a:off x="7073618" y="4134272"/>
                  <a:ext cx="30669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ko-KR" alt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42" name="그룹 141"/>
              <p:cNvGrpSpPr/>
              <p:nvPr/>
            </p:nvGrpSpPr>
            <p:grpSpPr>
              <a:xfrm>
                <a:off x="7649682" y="4133840"/>
                <a:ext cx="306694" cy="215444"/>
                <a:chOff x="7073618" y="4134272"/>
                <a:chExt cx="306694" cy="215444"/>
              </a:xfrm>
            </p:grpSpPr>
            <p:sp>
              <p:nvSpPr>
                <p:cNvPr id="146" name="직사각형 145"/>
                <p:cNvSpPr/>
                <p:nvPr/>
              </p:nvSpPr>
              <p:spPr>
                <a:xfrm>
                  <a:off x="7092280" y="4142988"/>
                  <a:ext cx="197362" cy="20063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TextBox 146"/>
                <p:cNvSpPr txBox="1"/>
                <p:nvPr/>
              </p:nvSpPr>
              <p:spPr>
                <a:xfrm>
                  <a:off x="7073618" y="4134272"/>
                  <a:ext cx="30669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1" dirty="0" smtClean="0">
                      <a:solidFill>
                        <a:schemeClr val="bg1"/>
                      </a:solidFill>
                    </a:rPr>
                    <a:t>3</a:t>
                  </a:r>
                  <a:endParaRPr lang="ko-KR" alt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43" name="그룹 142"/>
              <p:cNvGrpSpPr/>
              <p:nvPr/>
            </p:nvGrpSpPr>
            <p:grpSpPr>
              <a:xfrm>
                <a:off x="7937714" y="4133840"/>
                <a:ext cx="306694" cy="215444"/>
                <a:chOff x="7073618" y="4134272"/>
                <a:chExt cx="306694" cy="215444"/>
              </a:xfrm>
            </p:grpSpPr>
            <p:sp>
              <p:nvSpPr>
                <p:cNvPr id="144" name="직사각형 143"/>
                <p:cNvSpPr/>
                <p:nvPr/>
              </p:nvSpPr>
              <p:spPr>
                <a:xfrm>
                  <a:off x="7092280" y="4142988"/>
                  <a:ext cx="197362" cy="20063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7073618" y="4134272"/>
                  <a:ext cx="30669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1" dirty="0" smtClean="0">
                      <a:solidFill>
                        <a:schemeClr val="bg1"/>
                      </a:solidFill>
                    </a:rPr>
                    <a:t>4</a:t>
                  </a:r>
                  <a:endParaRPr lang="ko-KR" alt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118" name="모서리가 둥근 직사각형 117"/>
            <p:cNvSpPr/>
            <p:nvPr/>
          </p:nvSpPr>
          <p:spPr>
            <a:xfrm>
              <a:off x="6077234" y="2976854"/>
              <a:ext cx="1368152" cy="26193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252762" y="3000231"/>
              <a:ext cx="13020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>
                  <a:solidFill>
                    <a:schemeClr val="bg1"/>
                  </a:solidFill>
                </a:rPr>
                <a:t>선택 번호 저장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grpSp>
          <p:nvGrpSpPr>
            <p:cNvPr id="120" name="그룹 119"/>
            <p:cNvGrpSpPr/>
            <p:nvPr/>
          </p:nvGrpSpPr>
          <p:grpSpPr>
            <a:xfrm>
              <a:off x="6080741" y="3744182"/>
              <a:ext cx="1447095" cy="277367"/>
              <a:chOff x="6986364" y="4240901"/>
              <a:chExt cx="1447095" cy="277367"/>
            </a:xfrm>
          </p:grpSpPr>
          <p:sp>
            <p:nvSpPr>
              <p:cNvPr id="138" name="모서리가 둥근 직사각형 137"/>
              <p:cNvSpPr/>
              <p:nvPr/>
            </p:nvSpPr>
            <p:spPr>
              <a:xfrm>
                <a:off x="6986364" y="4240901"/>
                <a:ext cx="1368152" cy="26193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7131412" y="4256658"/>
                <a:ext cx="130204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dirty="0" smtClean="0">
                    <a:solidFill>
                      <a:schemeClr val="bg1"/>
                    </a:solidFill>
                  </a:rPr>
                  <a:t>내 픽 </a:t>
                </a:r>
                <a:r>
                  <a:rPr lang="ko-KR" altLang="en-US" sz="1050" b="1" dirty="0" err="1" smtClean="0">
                    <a:solidFill>
                      <a:schemeClr val="bg1"/>
                    </a:solidFill>
                  </a:rPr>
                  <a:t>히스토리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21" name="직선 연결선 120"/>
            <p:cNvCxnSpPr/>
            <p:nvPr/>
          </p:nvCxnSpPr>
          <p:spPr>
            <a:xfrm>
              <a:off x="6077234" y="3684369"/>
              <a:ext cx="136815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모서리가 둥근 직사각형 121"/>
            <p:cNvSpPr/>
            <p:nvPr/>
          </p:nvSpPr>
          <p:spPr>
            <a:xfrm>
              <a:off x="6080741" y="3312134"/>
              <a:ext cx="1368152" cy="26193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256269" y="3335511"/>
              <a:ext cx="13020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>
                  <a:solidFill>
                    <a:schemeClr val="bg1"/>
                  </a:solidFill>
                </a:rPr>
                <a:t>일괄 랜덤 선택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grpSp>
          <p:nvGrpSpPr>
            <p:cNvPr id="124" name="그룹 123"/>
            <p:cNvGrpSpPr/>
            <p:nvPr/>
          </p:nvGrpSpPr>
          <p:grpSpPr>
            <a:xfrm>
              <a:off x="6082156" y="4079462"/>
              <a:ext cx="1447059" cy="285642"/>
              <a:chOff x="6986364" y="4240901"/>
              <a:chExt cx="1447059" cy="285642"/>
            </a:xfrm>
          </p:grpSpPr>
          <p:sp>
            <p:nvSpPr>
              <p:cNvPr id="136" name="모서리가 둥근 직사각형 135"/>
              <p:cNvSpPr/>
              <p:nvPr/>
            </p:nvSpPr>
            <p:spPr>
              <a:xfrm>
                <a:off x="6986364" y="4240901"/>
                <a:ext cx="1368152" cy="26193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7131376" y="4264933"/>
                <a:ext cx="130204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dirty="0" smtClean="0">
                    <a:solidFill>
                      <a:schemeClr val="bg1"/>
                    </a:solidFill>
                  </a:rPr>
                  <a:t>선택 번호 보기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5" name="그룹 124"/>
            <p:cNvGrpSpPr/>
            <p:nvPr/>
          </p:nvGrpSpPr>
          <p:grpSpPr>
            <a:xfrm>
              <a:off x="6012160" y="4974406"/>
              <a:ext cx="1563663" cy="282327"/>
              <a:chOff x="6940643" y="5430733"/>
              <a:chExt cx="1563663" cy="282327"/>
            </a:xfrm>
          </p:grpSpPr>
          <p:sp>
            <p:nvSpPr>
              <p:cNvPr id="132" name="순서도: 대체 처리 131"/>
              <p:cNvSpPr/>
              <p:nvPr/>
            </p:nvSpPr>
            <p:spPr>
              <a:xfrm>
                <a:off x="7005038" y="5445224"/>
                <a:ext cx="661895" cy="236300"/>
              </a:xfrm>
              <a:prstGeom prst="flowChartAlternateProcess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6940643" y="5436061"/>
                <a:ext cx="8321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rgbClr val="FFC000"/>
                    </a:solidFill>
                  </a:rPr>
                  <a:t>구매확정</a:t>
                </a:r>
                <a:endParaRPr lang="ko-KR" altLang="en-US" sz="1200" b="1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134" name="순서도: 대체 처리 133"/>
              <p:cNvSpPr/>
              <p:nvPr/>
            </p:nvSpPr>
            <p:spPr>
              <a:xfrm>
                <a:off x="7737577" y="5445224"/>
                <a:ext cx="661895" cy="236300"/>
              </a:xfrm>
              <a:prstGeom prst="flowChartAlternateProcess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7672163" y="5430733"/>
                <a:ext cx="832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smtClean="0">
                    <a:solidFill>
                      <a:schemeClr val="bg1"/>
                    </a:solidFill>
                  </a:rPr>
                  <a:t>취소하기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>
              <a:off x="6065501" y="4424030"/>
              <a:ext cx="1405488" cy="498187"/>
              <a:chOff x="6971124" y="5360417"/>
              <a:chExt cx="1405488" cy="498187"/>
            </a:xfrm>
          </p:grpSpPr>
          <p:sp>
            <p:nvSpPr>
              <p:cNvPr id="127" name="순서도: 대체 처리 126"/>
              <p:cNvSpPr/>
              <p:nvPr/>
            </p:nvSpPr>
            <p:spPr>
              <a:xfrm>
                <a:off x="6982178" y="5360417"/>
                <a:ext cx="1394434" cy="498187"/>
              </a:xfrm>
              <a:prstGeom prst="flowChartAlternateProcess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6971124" y="5376927"/>
                <a:ext cx="85476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 err="1" smtClean="0">
                    <a:solidFill>
                      <a:schemeClr val="bg1"/>
                    </a:solidFill>
                  </a:rPr>
                  <a:t>선택갯수</a:t>
                </a:r>
                <a:r>
                  <a:rPr lang="ko-KR" altLang="en-US" sz="10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: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7698445" y="5414744"/>
                <a:ext cx="570774" cy="177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>
                <a:off x="7068676" y="5624334"/>
                <a:ext cx="1200543" cy="18093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7040915" y="5595431"/>
                <a:ext cx="12664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 smtClean="0">
                    <a:solidFill>
                      <a:srgbClr val="C00000"/>
                    </a:solidFill>
                  </a:rPr>
                  <a:t>총 </a:t>
                </a:r>
                <a:r>
                  <a:rPr lang="en-US" altLang="ko-KR" sz="1000" b="1" dirty="0" smtClean="0">
                    <a:solidFill>
                      <a:srgbClr val="C00000"/>
                    </a:solidFill>
                  </a:rPr>
                  <a:t>:                </a:t>
                </a:r>
                <a:r>
                  <a:rPr lang="ko-KR" altLang="en-US" sz="1000" b="1" dirty="0" smtClean="0">
                    <a:solidFill>
                      <a:srgbClr val="C00000"/>
                    </a:solidFill>
                  </a:rPr>
                  <a:t>원</a:t>
                </a:r>
                <a:r>
                  <a:rPr lang="en-US" altLang="ko-KR" sz="1000" b="1" dirty="0" smtClean="0">
                    <a:solidFill>
                      <a:srgbClr val="C00000"/>
                    </a:solidFill>
                  </a:rPr>
                  <a:t> </a:t>
                </a:r>
                <a:endParaRPr lang="ko-KR" altLang="en-US" sz="1000" b="1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156" name="그룹 155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157" name="TextBox 156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3-3</a:t>
              </a:r>
              <a:endParaRPr lang="ko-KR" altLang="en-US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복권구</a:t>
              </a:r>
              <a:r>
                <a:rPr lang="ko-KR" altLang="en-US" dirty="0"/>
                <a:t>매</a:t>
              </a:r>
              <a:r>
                <a:rPr lang="ko-KR" altLang="en-US" dirty="0" smtClean="0"/>
                <a:t> 페이지</a:t>
              </a:r>
              <a:r>
                <a:rPr lang="en-US" altLang="ko-KR" dirty="0" smtClean="0"/>
                <a:t>10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6220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지연 2"/>
          <p:cNvSpPr/>
          <p:nvPr/>
        </p:nvSpPr>
        <p:spPr>
          <a:xfrm>
            <a:off x="251520" y="260648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60648"/>
            <a:ext cx="7056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선택번호 보기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622330"/>
            <a:ext cx="12241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chemeClr val="bg1">
                    <a:lumMod val="50000"/>
                  </a:schemeClr>
                </a:solidFill>
              </a:rPr>
              <a:t>선택번호 보기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32" name="그룹 131"/>
          <p:cNvGrpSpPr/>
          <p:nvPr/>
        </p:nvGrpSpPr>
        <p:grpSpPr>
          <a:xfrm>
            <a:off x="755576" y="908720"/>
            <a:ext cx="3181052" cy="1317302"/>
            <a:chOff x="755576" y="908720"/>
            <a:chExt cx="3181052" cy="1317302"/>
          </a:xfrm>
        </p:grpSpPr>
        <p:sp>
          <p:nvSpPr>
            <p:cNvPr id="21" name="TextBox 20"/>
            <p:cNvSpPr txBox="1"/>
            <p:nvPr/>
          </p:nvSpPr>
          <p:spPr>
            <a:xfrm>
              <a:off x="755576" y="908720"/>
              <a:ext cx="122413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bg1">
                      <a:lumMod val="50000"/>
                    </a:schemeClr>
                  </a:solidFill>
                </a:rPr>
                <a:t>2021-09-21    </a:t>
              </a:r>
              <a:r>
                <a:rPr lang="en-US" altLang="ko-KR" sz="600" b="1" dirty="0">
                  <a:solidFill>
                    <a:srgbClr val="C00000"/>
                  </a:solidFill>
                </a:rPr>
                <a:t>4</a:t>
              </a:r>
              <a:r>
                <a:rPr lang="ko-KR" altLang="en-US" sz="600" b="1" dirty="0" smtClean="0">
                  <a:solidFill>
                    <a:srgbClr val="C00000"/>
                  </a:solidFill>
                </a:rPr>
                <a:t>매</a:t>
              </a:r>
              <a:endParaRPr lang="ko-KR" altLang="en-US" sz="1400" b="1" dirty="0">
                <a:solidFill>
                  <a:srgbClr val="C00000"/>
                </a:solidFill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971600" y="1111652"/>
              <a:ext cx="1925166" cy="218991"/>
              <a:chOff x="2195736" y="2648099"/>
              <a:chExt cx="1925166" cy="218991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2195736" y="2655962"/>
                <a:ext cx="21602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2483768" y="2658120"/>
                <a:ext cx="21602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2771800" y="2658120"/>
                <a:ext cx="2350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3100090" y="2655962"/>
                <a:ext cx="23507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3407172" y="2658120"/>
                <a:ext cx="2096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0" name="덧셈 기호 49"/>
              <p:cNvSpPr/>
              <p:nvPr/>
            </p:nvSpPr>
            <p:spPr>
              <a:xfrm>
                <a:off x="3661296" y="2661905"/>
                <a:ext cx="184274" cy="180489"/>
              </a:xfrm>
              <a:prstGeom prst="mathPlus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3904878" y="2648099"/>
                <a:ext cx="216024" cy="198428"/>
              </a:xfrm>
              <a:prstGeom prst="ellipse">
                <a:avLst/>
              </a:prstGeom>
              <a:ln w="31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971600" y="1408708"/>
              <a:ext cx="1925166" cy="211128"/>
              <a:chOff x="2195736" y="2655962"/>
              <a:chExt cx="1925166" cy="211128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2195736" y="2655962"/>
                <a:ext cx="21602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2483768" y="2658120"/>
                <a:ext cx="21602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2771800" y="2658120"/>
                <a:ext cx="2350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3100090" y="2655962"/>
                <a:ext cx="23507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3407172" y="2658120"/>
                <a:ext cx="2096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43" name="덧셈 기호 42"/>
              <p:cNvSpPr/>
              <p:nvPr/>
            </p:nvSpPr>
            <p:spPr>
              <a:xfrm>
                <a:off x="3661296" y="2661905"/>
                <a:ext cx="184274" cy="180489"/>
              </a:xfrm>
              <a:prstGeom prst="mathPlus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3904878" y="2655962"/>
                <a:ext cx="216024" cy="198428"/>
              </a:xfrm>
              <a:prstGeom prst="ellipse">
                <a:avLst/>
              </a:prstGeom>
              <a:ln w="31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965250" y="1705248"/>
              <a:ext cx="1925166" cy="211128"/>
              <a:chOff x="2195736" y="2655962"/>
              <a:chExt cx="1925166" cy="211128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2195736" y="2655962"/>
                <a:ext cx="21602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2483768" y="2658120"/>
                <a:ext cx="21602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2771800" y="2658120"/>
                <a:ext cx="2350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3100090" y="2655962"/>
                <a:ext cx="23507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3407172" y="2658120"/>
                <a:ext cx="2096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36" name="덧셈 기호 35"/>
              <p:cNvSpPr/>
              <p:nvPr/>
            </p:nvSpPr>
            <p:spPr>
              <a:xfrm>
                <a:off x="3661296" y="2661905"/>
                <a:ext cx="184274" cy="180489"/>
              </a:xfrm>
              <a:prstGeom prst="mathPlus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3904878" y="2655962"/>
                <a:ext cx="216024" cy="198428"/>
              </a:xfrm>
              <a:prstGeom prst="ellipse">
                <a:avLst/>
              </a:prstGeom>
              <a:ln w="31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971600" y="1990998"/>
              <a:ext cx="1925166" cy="211128"/>
              <a:chOff x="2195736" y="2655962"/>
              <a:chExt cx="1925166" cy="211128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2195736" y="2655962"/>
                <a:ext cx="21602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95" name="타원 94"/>
              <p:cNvSpPr/>
              <p:nvPr/>
            </p:nvSpPr>
            <p:spPr>
              <a:xfrm>
                <a:off x="2483768" y="2658120"/>
                <a:ext cx="21602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96" name="타원 95"/>
              <p:cNvSpPr/>
              <p:nvPr/>
            </p:nvSpPr>
            <p:spPr>
              <a:xfrm>
                <a:off x="2771800" y="2658120"/>
                <a:ext cx="2350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97" name="타원 96"/>
              <p:cNvSpPr/>
              <p:nvPr/>
            </p:nvSpPr>
            <p:spPr>
              <a:xfrm>
                <a:off x="3100090" y="2655962"/>
                <a:ext cx="23507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98" name="타원 97"/>
              <p:cNvSpPr/>
              <p:nvPr/>
            </p:nvSpPr>
            <p:spPr>
              <a:xfrm>
                <a:off x="3407172" y="2658120"/>
                <a:ext cx="2096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99" name="덧셈 기호 98"/>
              <p:cNvSpPr/>
              <p:nvPr/>
            </p:nvSpPr>
            <p:spPr>
              <a:xfrm>
                <a:off x="3661296" y="2661905"/>
                <a:ext cx="184274" cy="180489"/>
              </a:xfrm>
              <a:prstGeom prst="mathPlus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3904878" y="2655962"/>
                <a:ext cx="216024" cy="198428"/>
              </a:xfrm>
              <a:prstGeom prst="ellipse">
                <a:avLst/>
              </a:prstGeom>
              <a:ln w="31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215182" y="1118394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11</a:t>
              </a:r>
              <a:endParaRPr lang="ko-KR" altLang="en-US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958900" y="1112044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3</a:t>
              </a:r>
              <a:endParaRPr lang="ko-KR" altLang="en-US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509564" y="1118394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31</a:t>
              </a:r>
              <a:endParaRPr lang="ko-KR" altLang="en-US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46238" y="1118444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33</a:t>
              </a:r>
              <a:endParaRPr lang="ko-KR" altLang="en-US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144936" y="1116286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4</a:t>
              </a:r>
              <a:r>
                <a:rPr lang="en-US" altLang="ko-KR" sz="900" dirty="0" smtClean="0"/>
                <a:t>3</a:t>
              </a:r>
              <a:endParaRPr lang="ko-KR" altLang="en-US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642642" y="1099344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25</a:t>
              </a:r>
              <a:endParaRPr lang="ko-KR" altLang="en-US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640484" y="1397968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21</a:t>
              </a:r>
              <a:endParaRPr lang="ko-KR" altLang="en-US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151286" y="1404318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6</a:t>
              </a:r>
              <a:r>
                <a:rPr lang="en-US" altLang="ko-KR" sz="900" dirty="0" smtClean="0"/>
                <a:t>3</a:t>
              </a:r>
              <a:endParaRPr lang="ko-KR" altLang="en-US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844204" y="1400076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4</a:t>
              </a:r>
              <a:r>
                <a:rPr lang="en-US" altLang="ko-KR" sz="900" dirty="0" smtClean="0"/>
                <a:t>3</a:t>
              </a:r>
              <a:endParaRPr lang="ko-KR" altLang="en-US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522264" y="1393726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36</a:t>
              </a:r>
              <a:endParaRPr lang="ko-KR" altLang="en-US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215182" y="1397968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34</a:t>
              </a:r>
              <a:endParaRPr lang="ko-KR" altLang="en-US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33500" y="1404268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33</a:t>
              </a:r>
              <a:endParaRPr lang="ko-KR" altLang="en-US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924992" y="1698700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2</a:t>
              </a:r>
              <a:r>
                <a:rPr lang="en-US" altLang="ko-KR" sz="900" dirty="0" smtClean="0"/>
                <a:t>3</a:t>
              </a:r>
              <a:endParaRPr lang="ko-KR" altLang="en-US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215182" y="1700808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4</a:t>
              </a:r>
              <a:r>
                <a:rPr lang="en-US" altLang="ko-KR" sz="900" dirty="0" smtClean="0"/>
                <a:t>3</a:t>
              </a:r>
              <a:endParaRPr lang="ko-KR" altLang="en-US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501056" y="1700808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5</a:t>
              </a:r>
              <a:r>
                <a:rPr lang="en-US" altLang="ko-KR" sz="900" dirty="0" smtClean="0"/>
                <a:t>3</a:t>
              </a:r>
              <a:endParaRPr lang="ko-KR" altLang="en-US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835696" y="1692350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6</a:t>
              </a:r>
              <a:r>
                <a:rPr lang="en-US" altLang="ko-KR" sz="900" dirty="0" smtClean="0"/>
                <a:t>3</a:t>
              </a:r>
              <a:endParaRPr lang="ko-KR" altLang="en-US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144936" y="1692350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65</a:t>
              </a:r>
              <a:endParaRPr lang="ko-KR" altLang="en-US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636292" y="1688108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20</a:t>
              </a:r>
              <a:endParaRPr lang="ko-KR" altLang="en-US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642642" y="1976140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11</a:t>
              </a:r>
              <a:endParaRPr lang="ko-KR" altLang="en-US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144936" y="1988840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70</a:t>
              </a:r>
              <a:endParaRPr lang="ko-KR" altLang="en-US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1835696" y="1986732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33</a:t>
              </a:r>
              <a:endParaRPr lang="ko-KR" altLang="en-US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507406" y="1986732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21</a:t>
              </a:r>
              <a:endParaRPr lang="ko-KR" altLang="en-US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215182" y="1988840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11</a:t>
              </a:r>
              <a:endParaRPr lang="ko-KR" altLang="en-US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967408" y="1995190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5</a:t>
              </a:r>
              <a:endParaRPr lang="ko-KR" altLang="en-US" dirty="0"/>
            </a:p>
          </p:txBody>
        </p:sp>
        <p:sp>
          <p:nvSpPr>
            <p:cNvPr id="124" name="모서리가 둥근 직사각형 123"/>
            <p:cNvSpPr/>
            <p:nvPr/>
          </p:nvSpPr>
          <p:spPr>
            <a:xfrm>
              <a:off x="2975124" y="1099344"/>
              <a:ext cx="444748" cy="206603"/>
            </a:xfrm>
            <a:prstGeom prst="roundRect">
              <a:avLst/>
            </a:prstGeom>
            <a:ln w="127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accent5">
                      <a:lumMod val="75000"/>
                    </a:schemeClr>
                  </a:solidFill>
                </a:rPr>
                <a:t>수정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3479180" y="1097186"/>
              <a:ext cx="444748" cy="206603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저</a:t>
              </a:r>
              <a:r>
                <a:rPr lang="ko-KR" altLang="en-US" sz="900" b="1" dirty="0"/>
                <a:t>장</a:t>
              </a:r>
              <a:endParaRPr lang="ko-KR" altLang="en-US" b="1" dirty="0"/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2987824" y="1430705"/>
              <a:ext cx="444748" cy="206603"/>
            </a:xfrm>
            <a:prstGeom prst="roundRect">
              <a:avLst/>
            </a:prstGeom>
            <a:ln w="127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accent5">
                      <a:lumMod val="75000"/>
                    </a:schemeClr>
                  </a:solidFill>
                </a:rPr>
                <a:t>수정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3491880" y="1428547"/>
              <a:ext cx="444748" cy="206603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저</a:t>
              </a:r>
              <a:r>
                <a:rPr lang="ko-KR" altLang="en-US" sz="900" b="1" dirty="0"/>
                <a:t>장</a:t>
              </a:r>
              <a:endParaRPr lang="ko-KR" altLang="en-US" b="1" dirty="0"/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2987824" y="1725087"/>
              <a:ext cx="444748" cy="206603"/>
            </a:xfrm>
            <a:prstGeom prst="roundRect">
              <a:avLst/>
            </a:prstGeom>
            <a:ln w="127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accent5">
                      <a:lumMod val="75000"/>
                    </a:schemeClr>
                  </a:solidFill>
                </a:rPr>
                <a:t>수정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29" name="모서리가 둥근 직사각형 128"/>
            <p:cNvSpPr/>
            <p:nvPr/>
          </p:nvSpPr>
          <p:spPr>
            <a:xfrm>
              <a:off x="3491880" y="1722929"/>
              <a:ext cx="444748" cy="206603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저</a:t>
              </a:r>
              <a:r>
                <a:rPr lang="ko-KR" altLang="en-US" sz="900" b="1" dirty="0"/>
                <a:t>장</a:t>
              </a:r>
              <a:endParaRPr lang="ko-KR" altLang="en-US" b="1" dirty="0"/>
            </a:p>
          </p:txBody>
        </p:sp>
        <p:sp>
          <p:nvSpPr>
            <p:cNvPr id="130" name="모서리가 둥근 직사각형 129"/>
            <p:cNvSpPr/>
            <p:nvPr/>
          </p:nvSpPr>
          <p:spPr>
            <a:xfrm>
              <a:off x="2987824" y="1990998"/>
              <a:ext cx="444748" cy="206603"/>
            </a:xfrm>
            <a:prstGeom prst="roundRect">
              <a:avLst/>
            </a:prstGeom>
            <a:ln w="127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accent5">
                      <a:lumMod val="75000"/>
                    </a:schemeClr>
                  </a:solidFill>
                </a:rPr>
                <a:t>수정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31" name="모서리가 둥근 직사각형 130"/>
            <p:cNvSpPr/>
            <p:nvPr/>
          </p:nvSpPr>
          <p:spPr>
            <a:xfrm>
              <a:off x="3491880" y="1988840"/>
              <a:ext cx="444748" cy="206603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저</a:t>
              </a:r>
              <a:r>
                <a:rPr lang="ko-KR" altLang="en-US" sz="900" b="1" dirty="0"/>
                <a:t>장</a:t>
              </a:r>
              <a:endParaRPr lang="ko-KR" altLang="en-US" b="1" dirty="0"/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134" name="TextBox 133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3-4</a:t>
              </a:r>
              <a:endParaRPr lang="ko-KR" altLang="en-US" dirty="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복권구</a:t>
              </a:r>
              <a:r>
                <a:rPr lang="ko-KR" altLang="en-US" dirty="0"/>
                <a:t>매</a:t>
              </a:r>
              <a:r>
                <a:rPr lang="ko-KR" altLang="en-US" dirty="0" smtClean="0"/>
                <a:t> 페이지</a:t>
              </a:r>
              <a:r>
                <a:rPr lang="en-US" altLang="ko-KR" dirty="0" smtClean="0"/>
                <a:t>11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4872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57299"/>
            <a:ext cx="7706856" cy="447494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1640" y="1315225"/>
            <a:ext cx="80986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결제하</a:t>
            </a:r>
            <a:r>
              <a:rPr lang="ko-KR" altLang="en-US" sz="1100" b="1" dirty="0"/>
              <a:t>기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1458734" y="1667413"/>
            <a:ext cx="609908" cy="144016"/>
          </a:xfrm>
          <a:prstGeom prst="rect">
            <a:avLst/>
          </a:prstGeom>
          <a:solidFill>
            <a:srgbClr val="447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56818" y="1649901"/>
            <a:ext cx="917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85000"/>
                  </a:schemeClr>
                </a:solidFill>
              </a:rPr>
              <a:t>결제하기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29080" y="1339624"/>
            <a:ext cx="1030552" cy="3419808"/>
            <a:chOff x="229080" y="1305336"/>
            <a:chExt cx="1030552" cy="3419808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29080" y="1305336"/>
              <a:ext cx="984628" cy="3419808"/>
            </a:xfrm>
            <a:prstGeom prst="roundRect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noFill/>
                </a:ln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81364" y="1382068"/>
              <a:ext cx="881876" cy="216403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닉네임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1364" y="1845404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____________ </a:t>
              </a:r>
              <a:r>
                <a:rPr lang="ko-KR" altLang="en-US" sz="800" b="1" dirty="0" err="1" smtClean="0">
                  <a:solidFill>
                    <a:srgbClr val="C00000"/>
                  </a:solidFill>
                </a:rPr>
                <a:t>캐</a:t>
              </a:r>
              <a:r>
                <a:rPr lang="ko-KR" altLang="en-US" sz="800" b="1" dirty="0" err="1">
                  <a:solidFill>
                    <a:srgbClr val="C00000"/>
                  </a:solidFill>
                </a:rPr>
                <a:t>쉬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1520" y="1719096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내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보유캐쉬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1364" y="2187156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 </a:t>
              </a:r>
              <a:r>
                <a:rPr lang="ko-KR" altLang="en-US" sz="600" b="1" dirty="0" err="1" smtClean="0">
                  <a:solidFill>
                    <a:schemeClr val="accent5">
                      <a:lumMod val="75000"/>
                    </a:schemeClr>
                  </a:solidFill>
                </a:rPr>
                <a:t>마일리</a:t>
              </a:r>
              <a:r>
                <a:rPr lang="ko-KR" altLang="en-US" sz="600" b="1" dirty="0" err="1">
                  <a:solidFill>
                    <a:schemeClr val="accent5">
                      <a:lumMod val="75000"/>
                    </a:schemeClr>
                  </a:solidFill>
                </a:rPr>
                <a:t>지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1520" y="2060848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잔여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마일리지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0544" y="2488740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구매 내역</a:t>
              </a:r>
              <a:endParaRPr lang="ko-KR" altLang="en-US" sz="1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67128" y="278393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복권 당첨 확인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63712" y="338552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tx2">
                      <a:lumMod val="75000"/>
                    </a:schemeClr>
                  </a:solidFill>
                </a:rPr>
                <a:t>캐쉬</a:t>
              </a:r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 출금 신청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7616" y="369184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쪽지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3712" y="39844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정보 수정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81364" y="4286457"/>
              <a:ext cx="881876" cy="35122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지금바로충전</a:t>
              </a:r>
              <a:endParaRPr lang="ko-KR" alt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3712" y="30811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복권 받기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763388" y="291283"/>
            <a:ext cx="31713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메가밀리언</a:t>
            </a:r>
            <a:r>
              <a:rPr lang="ko-KR" altLang="en-US" dirty="0" smtClean="0"/>
              <a:t> 구매 </a:t>
            </a:r>
            <a:r>
              <a:rPr lang="en-US" altLang="ko-KR" dirty="0" smtClean="0"/>
              <a:t>– </a:t>
            </a:r>
            <a:r>
              <a:rPr lang="ko-KR" altLang="en-US" sz="1200" dirty="0" smtClean="0"/>
              <a:t>바로 구매</a:t>
            </a:r>
            <a:endParaRPr lang="ko-KR" altLang="en-US" dirty="0"/>
          </a:p>
        </p:txBody>
      </p:sp>
      <p:sp>
        <p:nvSpPr>
          <p:cNvPr id="73" name="타원 72"/>
          <p:cNvSpPr/>
          <p:nvPr/>
        </p:nvSpPr>
        <p:spPr>
          <a:xfrm>
            <a:off x="251520" y="260648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7463121" y="316069"/>
            <a:ext cx="1224136" cy="2160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lang="ko-KR" altLang="en-US" sz="900" b="1" dirty="0" smtClean="0">
                <a:solidFill>
                  <a:schemeClr val="accent5">
                    <a:lumMod val="75000"/>
                  </a:schemeClr>
                </a:solidFill>
              </a:rPr>
              <a:t>님 환영합니다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397551" y="2422327"/>
            <a:ext cx="1440161" cy="286593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/>
              <a:t> </a:t>
            </a:r>
            <a:r>
              <a:rPr lang="ko-KR" altLang="en-US" sz="900" b="1" dirty="0" err="1" smtClean="0"/>
              <a:t>파워볼</a:t>
            </a:r>
            <a:r>
              <a:rPr lang="ko-KR" altLang="en-US" sz="900" b="1" dirty="0" smtClean="0"/>
              <a:t> 구매         </a:t>
            </a:r>
            <a:r>
              <a:rPr lang="en-US" altLang="ko-KR" sz="900" b="1" dirty="0" smtClean="0"/>
              <a:t>-</a:t>
            </a:r>
            <a:endParaRPr lang="ko-KR" altLang="en-US" sz="140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1475656" y="191073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- </a:t>
            </a:r>
            <a:r>
              <a:rPr lang="ko-KR" altLang="en-US" sz="900" b="1" dirty="0" err="1" smtClean="0"/>
              <a:t>메가밀리</a:t>
            </a:r>
            <a:r>
              <a:rPr lang="ko-KR" altLang="en-US" sz="900" b="1" dirty="0" err="1"/>
              <a:t>언</a:t>
            </a:r>
            <a:r>
              <a:rPr lang="ko-KR" altLang="en-US" sz="900" b="1" dirty="0" smtClean="0"/>
              <a:t> 이용방법</a:t>
            </a:r>
            <a:endParaRPr lang="en-US" altLang="ko-KR" sz="900" b="1" dirty="0" smtClean="0"/>
          </a:p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- </a:t>
            </a:r>
            <a:r>
              <a:rPr lang="ko-KR" altLang="en-US" sz="900" b="1" dirty="0" smtClean="0"/>
              <a:t>바로 구매</a:t>
            </a:r>
            <a:endParaRPr lang="ko-KR" altLang="en-US" sz="16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1331640" y="1340768"/>
            <a:ext cx="1152128" cy="228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복권구매</a:t>
            </a:r>
            <a:endParaRPr lang="ko-KR" altLang="en-US" sz="1200" b="1" dirty="0"/>
          </a:p>
        </p:txBody>
      </p:sp>
      <p:sp>
        <p:nvSpPr>
          <p:cNvPr id="77" name="직사각형 76"/>
          <p:cNvSpPr/>
          <p:nvPr/>
        </p:nvSpPr>
        <p:spPr>
          <a:xfrm>
            <a:off x="1403648" y="1605855"/>
            <a:ext cx="1440161" cy="286593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err="1" smtClean="0"/>
              <a:t>메가밀리언</a:t>
            </a:r>
            <a:r>
              <a:rPr lang="ko-KR" altLang="en-US" sz="800" b="1" dirty="0" smtClean="0"/>
              <a:t> 구매            </a:t>
            </a:r>
            <a:r>
              <a:rPr lang="en-US" altLang="ko-KR" sz="800" b="1" dirty="0" smtClean="0"/>
              <a:t>-</a:t>
            </a:r>
            <a:endParaRPr lang="ko-KR" altLang="en-US" sz="14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1475656" y="269962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- </a:t>
            </a:r>
            <a:r>
              <a:rPr lang="ko-KR" altLang="en-US" sz="900" b="1" dirty="0" err="1" smtClean="0"/>
              <a:t>파워볼</a:t>
            </a:r>
            <a:r>
              <a:rPr lang="ko-KR" altLang="en-US" sz="900" b="1" dirty="0" smtClean="0"/>
              <a:t> 이용방법</a:t>
            </a:r>
            <a:endParaRPr lang="en-US" altLang="ko-KR" sz="900" b="1" dirty="0" smtClean="0"/>
          </a:p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- </a:t>
            </a:r>
            <a:r>
              <a:rPr lang="ko-KR" altLang="en-US" sz="900" b="1" dirty="0" smtClean="0"/>
              <a:t>바로 구매</a:t>
            </a:r>
            <a:endParaRPr lang="ko-KR" altLang="en-US" sz="1600" b="1" dirty="0"/>
          </a:p>
        </p:txBody>
      </p:sp>
      <p:sp>
        <p:nvSpPr>
          <p:cNvPr id="17" name="오른쪽 화살표 16"/>
          <p:cNvSpPr/>
          <p:nvPr/>
        </p:nvSpPr>
        <p:spPr>
          <a:xfrm>
            <a:off x="1458734" y="2097384"/>
            <a:ext cx="88930" cy="10798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1541118" y="2211468"/>
            <a:ext cx="1309236" cy="609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915816" y="1352960"/>
            <a:ext cx="2304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/>
              <a:t>메가밀리언</a:t>
            </a:r>
            <a:r>
              <a:rPr lang="ko-KR" altLang="en-US" sz="1050" b="1" dirty="0" smtClean="0"/>
              <a:t> 이용방법</a:t>
            </a:r>
            <a:endParaRPr lang="ko-KR" altLang="en-US" b="1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651" y="1364801"/>
            <a:ext cx="2088232" cy="319511"/>
          </a:xfrm>
          <a:prstGeom prst="rect">
            <a:avLst/>
          </a:prstGeom>
        </p:spPr>
      </p:pic>
      <p:grpSp>
        <p:nvGrpSpPr>
          <p:cNvPr id="32" name="그룹 31"/>
          <p:cNvGrpSpPr/>
          <p:nvPr/>
        </p:nvGrpSpPr>
        <p:grpSpPr>
          <a:xfrm>
            <a:off x="6012160" y="2321347"/>
            <a:ext cx="1563663" cy="3123877"/>
            <a:chOff x="6012160" y="2132856"/>
            <a:chExt cx="1563663" cy="3123877"/>
          </a:xfrm>
        </p:grpSpPr>
        <p:grpSp>
          <p:nvGrpSpPr>
            <p:cNvPr id="47" name="그룹 46"/>
            <p:cNvGrpSpPr/>
            <p:nvPr/>
          </p:nvGrpSpPr>
          <p:grpSpPr>
            <a:xfrm>
              <a:off x="6042641" y="2132856"/>
              <a:ext cx="1402745" cy="264889"/>
              <a:chOff x="6948264" y="3069243"/>
              <a:chExt cx="1402745" cy="264889"/>
            </a:xfrm>
          </p:grpSpPr>
          <p:sp>
            <p:nvSpPr>
              <p:cNvPr id="48" name="순서도: 대체 처리 47"/>
              <p:cNvSpPr/>
              <p:nvPr/>
            </p:nvSpPr>
            <p:spPr>
              <a:xfrm>
                <a:off x="6982857" y="3077092"/>
                <a:ext cx="1368152" cy="233486"/>
              </a:xfrm>
              <a:prstGeom prst="flowChartAlternateProcess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948264" y="3072522"/>
                <a:ext cx="8321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dirty="0" err="1" smtClean="0">
                    <a:solidFill>
                      <a:schemeClr val="bg1"/>
                    </a:solidFill>
                  </a:rPr>
                  <a:t>구매갯수</a:t>
                </a:r>
                <a:r>
                  <a:rPr lang="ko-KR" altLang="en-US" sz="11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</a:rPr>
                  <a:t>:</a:t>
                </a:r>
                <a:endParaRPr lang="ko-KR" altLang="en-US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7744403" y="3115856"/>
                <a:ext cx="500005" cy="1538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7780407" y="3069243"/>
                <a:ext cx="4888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000" b="1" dirty="0" smtClean="0"/>
                  <a:t>4 </a:t>
                </a:r>
                <a:r>
                  <a:rPr lang="ko-KR" altLang="en-US" sz="1000" b="1" dirty="0" smtClean="0"/>
                  <a:t>장</a:t>
                </a:r>
                <a:endParaRPr lang="ko-KR" altLang="en-US" sz="1000" b="1" dirty="0"/>
              </a:p>
            </p:txBody>
          </p:sp>
        </p:grpSp>
        <p:sp>
          <p:nvSpPr>
            <p:cNvPr id="52" name="순서도: 대체 처리 51"/>
            <p:cNvSpPr/>
            <p:nvPr/>
          </p:nvSpPr>
          <p:spPr>
            <a:xfrm>
              <a:off x="6077234" y="2420605"/>
              <a:ext cx="1368152" cy="513928"/>
            </a:xfrm>
            <a:prstGeom prst="flowChartAlternateProcess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6099415" y="2458313"/>
              <a:ext cx="1170790" cy="215876"/>
              <a:chOff x="7073618" y="4133840"/>
              <a:chExt cx="1170790" cy="215876"/>
            </a:xfrm>
          </p:grpSpPr>
          <p:grpSp>
            <p:nvGrpSpPr>
              <p:cNvPr id="54" name="그룹 53"/>
              <p:cNvGrpSpPr/>
              <p:nvPr/>
            </p:nvGrpSpPr>
            <p:grpSpPr>
              <a:xfrm>
                <a:off x="7073618" y="4134272"/>
                <a:ext cx="306694" cy="215444"/>
                <a:chOff x="7073618" y="4134272"/>
                <a:chExt cx="306694" cy="215444"/>
              </a:xfrm>
            </p:grpSpPr>
            <p:sp>
              <p:nvSpPr>
                <p:cNvPr id="65" name="직사각형 64"/>
                <p:cNvSpPr/>
                <p:nvPr/>
              </p:nvSpPr>
              <p:spPr>
                <a:xfrm>
                  <a:off x="7092280" y="4142988"/>
                  <a:ext cx="197362" cy="20063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7073618" y="4134272"/>
                  <a:ext cx="30669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ko-KR" alt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5" name="그룹 54"/>
              <p:cNvGrpSpPr/>
              <p:nvPr/>
            </p:nvGrpSpPr>
            <p:grpSpPr>
              <a:xfrm>
                <a:off x="7361650" y="4133840"/>
                <a:ext cx="306694" cy="215444"/>
                <a:chOff x="7073618" y="4134272"/>
                <a:chExt cx="306694" cy="215444"/>
              </a:xfrm>
            </p:grpSpPr>
            <p:sp>
              <p:nvSpPr>
                <p:cNvPr id="63" name="직사각형 62"/>
                <p:cNvSpPr/>
                <p:nvPr/>
              </p:nvSpPr>
              <p:spPr>
                <a:xfrm>
                  <a:off x="7092280" y="4142988"/>
                  <a:ext cx="197362" cy="20063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7073618" y="4134272"/>
                  <a:ext cx="30669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ko-KR" alt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7649682" y="4133840"/>
                <a:ext cx="306694" cy="215444"/>
                <a:chOff x="7073618" y="4134272"/>
                <a:chExt cx="306694" cy="215444"/>
              </a:xfrm>
            </p:grpSpPr>
            <p:sp>
              <p:nvSpPr>
                <p:cNvPr id="61" name="직사각형 60"/>
                <p:cNvSpPr/>
                <p:nvPr/>
              </p:nvSpPr>
              <p:spPr>
                <a:xfrm>
                  <a:off x="7092280" y="4142988"/>
                  <a:ext cx="197362" cy="20063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7073618" y="4134272"/>
                  <a:ext cx="30669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1" dirty="0" smtClean="0">
                      <a:solidFill>
                        <a:schemeClr val="bg1"/>
                      </a:solidFill>
                    </a:rPr>
                    <a:t>3</a:t>
                  </a:r>
                  <a:endParaRPr lang="ko-KR" alt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8" name="그룹 57"/>
              <p:cNvGrpSpPr/>
              <p:nvPr/>
            </p:nvGrpSpPr>
            <p:grpSpPr>
              <a:xfrm>
                <a:off x="7937714" y="4133840"/>
                <a:ext cx="306694" cy="215444"/>
                <a:chOff x="7073618" y="4134272"/>
                <a:chExt cx="306694" cy="215444"/>
              </a:xfrm>
            </p:grpSpPr>
            <p:sp>
              <p:nvSpPr>
                <p:cNvPr id="59" name="직사각형 58"/>
                <p:cNvSpPr/>
                <p:nvPr/>
              </p:nvSpPr>
              <p:spPr>
                <a:xfrm>
                  <a:off x="7092280" y="4142988"/>
                  <a:ext cx="197362" cy="20063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7073618" y="4134272"/>
                  <a:ext cx="30669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1" dirty="0" smtClean="0">
                      <a:solidFill>
                        <a:schemeClr val="bg1"/>
                      </a:solidFill>
                    </a:rPr>
                    <a:t>4</a:t>
                  </a:r>
                  <a:endParaRPr lang="ko-KR" alt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67" name="모서리가 둥근 직사각형 66"/>
            <p:cNvSpPr/>
            <p:nvPr/>
          </p:nvSpPr>
          <p:spPr>
            <a:xfrm>
              <a:off x="6077234" y="2976854"/>
              <a:ext cx="1368152" cy="26193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252762" y="3000231"/>
              <a:ext cx="13020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>
                  <a:solidFill>
                    <a:schemeClr val="bg1"/>
                  </a:solidFill>
                </a:rPr>
                <a:t>선택 번호 저장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6080741" y="3744182"/>
              <a:ext cx="1447095" cy="277367"/>
              <a:chOff x="6986364" y="4240901"/>
              <a:chExt cx="1447095" cy="277367"/>
            </a:xfrm>
          </p:grpSpPr>
          <p:sp>
            <p:nvSpPr>
              <p:cNvPr id="70" name="모서리가 둥근 직사각형 69"/>
              <p:cNvSpPr/>
              <p:nvPr/>
            </p:nvSpPr>
            <p:spPr>
              <a:xfrm>
                <a:off x="6986364" y="4240901"/>
                <a:ext cx="1368152" cy="26193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7131412" y="4256658"/>
                <a:ext cx="130204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dirty="0" smtClean="0">
                    <a:solidFill>
                      <a:schemeClr val="bg1"/>
                    </a:solidFill>
                  </a:rPr>
                  <a:t>내 픽 </a:t>
                </a:r>
                <a:r>
                  <a:rPr lang="ko-KR" altLang="en-US" sz="1050" b="1" dirty="0" err="1" smtClean="0">
                    <a:solidFill>
                      <a:schemeClr val="bg1"/>
                    </a:solidFill>
                  </a:rPr>
                  <a:t>히스토리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80" name="직선 연결선 79"/>
            <p:cNvCxnSpPr/>
            <p:nvPr/>
          </p:nvCxnSpPr>
          <p:spPr>
            <a:xfrm>
              <a:off x="6077234" y="3684369"/>
              <a:ext cx="136815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모서리가 둥근 직사각형 80"/>
            <p:cNvSpPr/>
            <p:nvPr/>
          </p:nvSpPr>
          <p:spPr>
            <a:xfrm>
              <a:off x="6080741" y="3312134"/>
              <a:ext cx="1368152" cy="26193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256269" y="3335511"/>
              <a:ext cx="13020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>
                  <a:solidFill>
                    <a:schemeClr val="bg1"/>
                  </a:solidFill>
                </a:rPr>
                <a:t>일괄 랜덤 선택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6082156" y="4079462"/>
              <a:ext cx="1447059" cy="285642"/>
              <a:chOff x="6986364" y="4240901"/>
              <a:chExt cx="1447059" cy="285642"/>
            </a:xfrm>
          </p:grpSpPr>
          <p:sp>
            <p:nvSpPr>
              <p:cNvPr id="84" name="모서리가 둥근 직사각형 83"/>
              <p:cNvSpPr/>
              <p:nvPr/>
            </p:nvSpPr>
            <p:spPr>
              <a:xfrm>
                <a:off x="6986364" y="4240901"/>
                <a:ext cx="1368152" cy="26193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7131376" y="4264933"/>
                <a:ext cx="130204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dirty="0" smtClean="0">
                    <a:solidFill>
                      <a:schemeClr val="bg1"/>
                    </a:solidFill>
                  </a:rPr>
                  <a:t>선택 번호 보기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6012160" y="4974406"/>
              <a:ext cx="1563663" cy="282327"/>
              <a:chOff x="6940643" y="5430733"/>
              <a:chExt cx="1563663" cy="282327"/>
            </a:xfrm>
          </p:grpSpPr>
          <p:sp>
            <p:nvSpPr>
              <p:cNvPr id="87" name="순서도: 대체 처리 86"/>
              <p:cNvSpPr/>
              <p:nvPr/>
            </p:nvSpPr>
            <p:spPr>
              <a:xfrm>
                <a:off x="7005038" y="5445224"/>
                <a:ext cx="661895" cy="236300"/>
              </a:xfrm>
              <a:prstGeom prst="flowChartAlternateProcess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940643" y="5436061"/>
                <a:ext cx="8321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rgbClr val="FFC000"/>
                    </a:solidFill>
                  </a:rPr>
                  <a:t>구매확정</a:t>
                </a:r>
                <a:endParaRPr lang="ko-KR" altLang="en-US" sz="1200" b="1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89" name="순서도: 대체 처리 88"/>
              <p:cNvSpPr/>
              <p:nvPr/>
            </p:nvSpPr>
            <p:spPr>
              <a:xfrm>
                <a:off x="7737577" y="5445224"/>
                <a:ext cx="661895" cy="236300"/>
              </a:xfrm>
              <a:prstGeom prst="flowChartAlternateProcess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7672163" y="5430733"/>
                <a:ext cx="832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smtClean="0">
                    <a:solidFill>
                      <a:schemeClr val="bg1"/>
                    </a:solidFill>
                  </a:rPr>
                  <a:t>취소하기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1" name="그룹 90"/>
            <p:cNvGrpSpPr/>
            <p:nvPr/>
          </p:nvGrpSpPr>
          <p:grpSpPr>
            <a:xfrm>
              <a:off x="6065501" y="4424030"/>
              <a:ext cx="1405488" cy="498187"/>
              <a:chOff x="6971124" y="5360417"/>
              <a:chExt cx="1405488" cy="498187"/>
            </a:xfrm>
          </p:grpSpPr>
          <p:sp>
            <p:nvSpPr>
              <p:cNvPr id="92" name="순서도: 대체 처리 91"/>
              <p:cNvSpPr/>
              <p:nvPr/>
            </p:nvSpPr>
            <p:spPr>
              <a:xfrm>
                <a:off x="6982178" y="5360417"/>
                <a:ext cx="1394434" cy="498187"/>
              </a:xfrm>
              <a:prstGeom prst="flowChartAlternateProcess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6971124" y="5376927"/>
                <a:ext cx="85476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 err="1" smtClean="0">
                    <a:solidFill>
                      <a:schemeClr val="bg1"/>
                    </a:solidFill>
                  </a:rPr>
                  <a:t>선택갯수</a:t>
                </a:r>
                <a:r>
                  <a:rPr lang="ko-KR" altLang="en-US" sz="10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: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직사각형 93"/>
              <p:cNvSpPr/>
              <p:nvPr/>
            </p:nvSpPr>
            <p:spPr>
              <a:xfrm>
                <a:off x="7698445" y="5414744"/>
                <a:ext cx="570774" cy="177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>
                <a:off x="7068676" y="5624334"/>
                <a:ext cx="1200543" cy="18093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7040915" y="5595431"/>
                <a:ext cx="12664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 smtClean="0">
                    <a:solidFill>
                      <a:srgbClr val="C00000"/>
                    </a:solidFill>
                  </a:rPr>
                  <a:t>총 </a:t>
                </a:r>
                <a:r>
                  <a:rPr lang="en-US" altLang="ko-KR" sz="1000" b="1" dirty="0" smtClean="0">
                    <a:solidFill>
                      <a:srgbClr val="C00000"/>
                    </a:solidFill>
                  </a:rPr>
                  <a:t>:                </a:t>
                </a:r>
                <a:r>
                  <a:rPr lang="ko-KR" altLang="en-US" sz="1000" b="1" dirty="0" smtClean="0">
                    <a:solidFill>
                      <a:srgbClr val="C00000"/>
                    </a:solidFill>
                  </a:rPr>
                  <a:t>원</a:t>
                </a:r>
                <a:r>
                  <a:rPr lang="en-US" altLang="ko-KR" sz="1000" b="1" dirty="0" smtClean="0">
                    <a:solidFill>
                      <a:srgbClr val="C00000"/>
                    </a:solidFill>
                  </a:rPr>
                  <a:t> </a:t>
                </a:r>
                <a:endParaRPr lang="ko-KR" altLang="en-US" sz="1000" b="1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780928"/>
            <a:ext cx="2807791" cy="350317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844824"/>
            <a:ext cx="2304256" cy="83080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584700" y="2176383"/>
            <a:ext cx="576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1">
                    <a:lumMod val="75000"/>
                  </a:schemeClr>
                </a:solidFill>
              </a:rPr>
              <a:t>까지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635896" y="404664"/>
            <a:ext cx="864096" cy="18002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/>
              <a:t>구매확정 후</a:t>
            </a:r>
            <a:endParaRPr lang="ko-KR" altLang="en-US" b="1" dirty="0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187" y="2476500"/>
            <a:ext cx="2333625" cy="19050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067944" y="3140968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/>
              <a:t>0,000</a:t>
            </a:r>
            <a:r>
              <a:rPr lang="ko-KR" altLang="en-US" sz="800" b="1" dirty="0" smtClean="0"/>
              <a:t>원이 정상적으로 결제 되었습니다</a:t>
            </a:r>
            <a:r>
              <a:rPr lang="en-US" altLang="ko-KR" sz="800" b="1" dirty="0" smtClean="0"/>
              <a:t>.</a:t>
            </a:r>
            <a:endParaRPr lang="ko-KR" altLang="en-US" sz="1200" b="1" dirty="0"/>
          </a:p>
        </p:txBody>
      </p:sp>
      <p:grpSp>
        <p:nvGrpSpPr>
          <p:cNvPr id="97" name="그룹 96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98" name="TextBox 97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4-1</a:t>
              </a:r>
              <a:endParaRPr lang="ko-KR" altLang="en-US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복권구</a:t>
              </a:r>
              <a:r>
                <a:rPr lang="ko-KR" altLang="en-US" dirty="0"/>
                <a:t>매</a:t>
              </a:r>
              <a:r>
                <a:rPr lang="ko-KR" altLang="en-US" dirty="0" smtClean="0"/>
                <a:t> 페이지</a:t>
              </a:r>
              <a:r>
                <a:rPr lang="en-US" altLang="ko-KR" dirty="0" smtClean="0"/>
                <a:t>12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1473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57299"/>
            <a:ext cx="7706856" cy="447494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1640" y="1315225"/>
            <a:ext cx="80986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결제하</a:t>
            </a:r>
            <a:r>
              <a:rPr lang="ko-KR" altLang="en-US" sz="1100" b="1" dirty="0"/>
              <a:t>기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1458734" y="1667413"/>
            <a:ext cx="609908" cy="144016"/>
          </a:xfrm>
          <a:prstGeom prst="rect">
            <a:avLst/>
          </a:prstGeom>
          <a:solidFill>
            <a:srgbClr val="447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56818" y="1649901"/>
            <a:ext cx="917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85000"/>
                  </a:schemeClr>
                </a:solidFill>
              </a:rPr>
              <a:t>결제하기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29080" y="1339624"/>
            <a:ext cx="1030552" cy="3419808"/>
            <a:chOff x="229080" y="1305336"/>
            <a:chExt cx="1030552" cy="3419808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29080" y="1305336"/>
              <a:ext cx="984628" cy="3419808"/>
            </a:xfrm>
            <a:prstGeom prst="roundRect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noFill/>
                </a:ln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81364" y="1382068"/>
              <a:ext cx="881876" cy="216403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닉네임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1364" y="1845404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____________ </a:t>
              </a:r>
              <a:r>
                <a:rPr lang="ko-KR" altLang="en-US" sz="800" b="1" dirty="0" err="1" smtClean="0">
                  <a:solidFill>
                    <a:srgbClr val="C00000"/>
                  </a:solidFill>
                </a:rPr>
                <a:t>캐</a:t>
              </a:r>
              <a:r>
                <a:rPr lang="ko-KR" altLang="en-US" sz="800" b="1" dirty="0" err="1">
                  <a:solidFill>
                    <a:srgbClr val="C00000"/>
                  </a:solidFill>
                </a:rPr>
                <a:t>쉬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1520" y="1719096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내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보유캐쉬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1364" y="2187156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 </a:t>
              </a:r>
              <a:r>
                <a:rPr lang="ko-KR" altLang="en-US" sz="600" b="1" dirty="0" err="1" smtClean="0">
                  <a:solidFill>
                    <a:schemeClr val="accent5">
                      <a:lumMod val="75000"/>
                    </a:schemeClr>
                  </a:solidFill>
                </a:rPr>
                <a:t>마일리</a:t>
              </a:r>
              <a:r>
                <a:rPr lang="ko-KR" altLang="en-US" sz="600" b="1" dirty="0" err="1">
                  <a:solidFill>
                    <a:schemeClr val="accent5">
                      <a:lumMod val="75000"/>
                    </a:schemeClr>
                  </a:solidFill>
                </a:rPr>
                <a:t>지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1520" y="2060848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잔여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마일리지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0544" y="2488740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구매 내역</a:t>
              </a:r>
              <a:endParaRPr lang="ko-KR" altLang="en-US" sz="1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67128" y="278393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복권 당첨 확인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63712" y="338552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tx2">
                      <a:lumMod val="75000"/>
                    </a:schemeClr>
                  </a:solidFill>
                </a:rPr>
                <a:t>캐쉬</a:t>
              </a:r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 출금 신청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7616" y="369184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쪽지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3712" y="39844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정보 수정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81364" y="4286457"/>
              <a:ext cx="881876" cy="35122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지금바로충전</a:t>
              </a:r>
              <a:endParaRPr lang="ko-KR" alt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3712" y="30811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복권 받기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763388" y="291283"/>
            <a:ext cx="31713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파워볼</a:t>
            </a:r>
            <a:r>
              <a:rPr lang="ko-KR" altLang="en-US" dirty="0" smtClean="0"/>
              <a:t> 구매 </a:t>
            </a:r>
            <a:r>
              <a:rPr lang="en-US" altLang="ko-KR" dirty="0" smtClean="0"/>
              <a:t>- </a:t>
            </a:r>
            <a:r>
              <a:rPr lang="ko-KR" altLang="en-US" sz="1100" dirty="0" smtClean="0"/>
              <a:t>이용방법</a:t>
            </a:r>
            <a:endParaRPr lang="ko-KR" altLang="en-US" dirty="0"/>
          </a:p>
        </p:txBody>
      </p:sp>
      <p:sp>
        <p:nvSpPr>
          <p:cNvPr id="73" name="타원 72"/>
          <p:cNvSpPr/>
          <p:nvPr/>
        </p:nvSpPr>
        <p:spPr>
          <a:xfrm>
            <a:off x="251520" y="260648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7463121" y="316069"/>
            <a:ext cx="1224136" cy="2160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lang="ko-KR" altLang="en-US" sz="900" b="1" dirty="0" smtClean="0">
                <a:solidFill>
                  <a:schemeClr val="accent5">
                    <a:lumMod val="75000"/>
                  </a:schemeClr>
                </a:solidFill>
              </a:rPr>
              <a:t>님 환영합니다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397551" y="2422327"/>
            <a:ext cx="1440161" cy="286593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/>
              <a:t> </a:t>
            </a:r>
            <a:r>
              <a:rPr lang="ko-KR" altLang="en-US" sz="900" b="1" dirty="0" err="1" smtClean="0"/>
              <a:t>파워볼</a:t>
            </a:r>
            <a:r>
              <a:rPr lang="ko-KR" altLang="en-US" sz="900" b="1" dirty="0" smtClean="0"/>
              <a:t> 구매         </a:t>
            </a:r>
            <a:r>
              <a:rPr lang="en-US" altLang="ko-KR" sz="900" b="1" dirty="0" smtClean="0"/>
              <a:t>-</a:t>
            </a:r>
            <a:endParaRPr lang="ko-KR" altLang="en-US" sz="140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1475656" y="191073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- </a:t>
            </a:r>
            <a:r>
              <a:rPr lang="ko-KR" altLang="en-US" sz="900" b="1" dirty="0" err="1" smtClean="0"/>
              <a:t>메가밀리</a:t>
            </a:r>
            <a:r>
              <a:rPr lang="ko-KR" altLang="en-US" sz="900" b="1" dirty="0" err="1"/>
              <a:t>언</a:t>
            </a:r>
            <a:r>
              <a:rPr lang="ko-KR" altLang="en-US" sz="900" b="1" dirty="0" smtClean="0"/>
              <a:t> 이용방법</a:t>
            </a:r>
            <a:endParaRPr lang="en-US" altLang="ko-KR" sz="900" b="1" dirty="0" smtClean="0"/>
          </a:p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- </a:t>
            </a:r>
            <a:r>
              <a:rPr lang="ko-KR" altLang="en-US" sz="900" b="1" dirty="0" smtClean="0"/>
              <a:t>바로 구매</a:t>
            </a:r>
            <a:endParaRPr lang="ko-KR" altLang="en-US" sz="16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1331640" y="1340768"/>
            <a:ext cx="1152128" cy="228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복권구매</a:t>
            </a:r>
            <a:endParaRPr lang="ko-KR" altLang="en-US" sz="1200" b="1" dirty="0"/>
          </a:p>
        </p:txBody>
      </p:sp>
      <p:sp>
        <p:nvSpPr>
          <p:cNvPr id="77" name="직사각형 76"/>
          <p:cNvSpPr/>
          <p:nvPr/>
        </p:nvSpPr>
        <p:spPr>
          <a:xfrm>
            <a:off x="1403648" y="1605855"/>
            <a:ext cx="1440161" cy="286593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err="1" smtClean="0"/>
              <a:t>메가밀리언</a:t>
            </a:r>
            <a:r>
              <a:rPr lang="ko-KR" altLang="en-US" sz="800" b="1" dirty="0" smtClean="0"/>
              <a:t> 구매            </a:t>
            </a:r>
            <a:r>
              <a:rPr lang="en-US" altLang="ko-KR" sz="800" b="1" dirty="0" smtClean="0"/>
              <a:t>-</a:t>
            </a:r>
            <a:endParaRPr lang="ko-KR" altLang="en-US" sz="14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1475656" y="269962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- </a:t>
            </a:r>
            <a:r>
              <a:rPr lang="ko-KR" altLang="en-US" sz="900" b="1" dirty="0" err="1" smtClean="0"/>
              <a:t>파워볼</a:t>
            </a:r>
            <a:r>
              <a:rPr lang="ko-KR" altLang="en-US" sz="900" b="1" dirty="0" smtClean="0"/>
              <a:t> 이용방법</a:t>
            </a:r>
            <a:endParaRPr lang="en-US" altLang="ko-KR" sz="900" b="1" dirty="0" smtClean="0"/>
          </a:p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- </a:t>
            </a:r>
            <a:r>
              <a:rPr lang="ko-KR" altLang="en-US" sz="900" b="1" dirty="0" smtClean="0"/>
              <a:t>바로 구매</a:t>
            </a:r>
            <a:endParaRPr lang="ko-KR" altLang="en-US" sz="1600" b="1" dirty="0"/>
          </a:p>
        </p:txBody>
      </p:sp>
      <p:sp>
        <p:nvSpPr>
          <p:cNvPr id="17" name="오른쪽 화살표 16"/>
          <p:cNvSpPr/>
          <p:nvPr/>
        </p:nvSpPr>
        <p:spPr>
          <a:xfrm>
            <a:off x="1458734" y="2755528"/>
            <a:ext cx="88930" cy="10798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1541118" y="2869612"/>
            <a:ext cx="1309236" cy="609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915816" y="1352960"/>
            <a:ext cx="2304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2</a:t>
            </a:r>
            <a:r>
              <a:rPr lang="en-US" altLang="ko-KR" sz="1050" b="1" dirty="0" smtClean="0"/>
              <a:t>. </a:t>
            </a:r>
            <a:r>
              <a:rPr lang="ko-KR" altLang="en-US" sz="1050" b="1" dirty="0" err="1" smtClean="0"/>
              <a:t>파워</a:t>
            </a:r>
            <a:r>
              <a:rPr lang="ko-KR" altLang="en-US" sz="1050" b="1" dirty="0" err="1"/>
              <a:t>볼</a:t>
            </a:r>
            <a:r>
              <a:rPr lang="ko-KR" altLang="en-US" sz="1050" b="1" dirty="0" smtClean="0"/>
              <a:t> 이용방법</a:t>
            </a:r>
            <a:endParaRPr lang="ko-KR" altLang="en-US" b="1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3275856" y="6381328"/>
            <a:ext cx="2004681" cy="28803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/>
              <a:t>메가밀리언</a:t>
            </a:r>
            <a:r>
              <a:rPr lang="ko-KR" altLang="en-US" sz="1200" b="1" dirty="0" smtClean="0"/>
              <a:t> 구매 </a:t>
            </a:r>
            <a:r>
              <a:rPr lang="ko-KR" altLang="en-US" sz="1200" b="1" dirty="0" err="1" smtClean="0"/>
              <a:t>바로가기</a:t>
            </a:r>
            <a:endParaRPr lang="ko-KR" altLang="en-US" b="1" dirty="0"/>
          </a:p>
        </p:txBody>
      </p:sp>
      <p:sp>
        <p:nvSpPr>
          <p:cNvPr id="79" name="모서리가 둥근 직사각형 78"/>
          <p:cNvSpPr/>
          <p:nvPr/>
        </p:nvSpPr>
        <p:spPr>
          <a:xfrm>
            <a:off x="5447639" y="6375232"/>
            <a:ext cx="2004681" cy="288032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/>
              <a:t>파워볼</a:t>
            </a:r>
            <a:r>
              <a:rPr lang="ko-KR" altLang="en-US" sz="1200" b="1" dirty="0" smtClean="0"/>
              <a:t> 구매 </a:t>
            </a:r>
            <a:r>
              <a:rPr lang="ko-KR" altLang="en-US" sz="1200" b="1" dirty="0" err="1" smtClean="0"/>
              <a:t>바로가기</a:t>
            </a:r>
            <a:endParaRPr lang="ko-KR" altLang="en-US" b="1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5" y="1632759"/>
            <a:ext cx="2952327" cy="30366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333" y="2006834"/>
            <a:ext cx="3303067" cy="64466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5" y="2738926"/>
            <a:ext cx="4543455" cy="3498386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51" name="TextBox 50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4-2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복권구</a:t>
              </a:r>
              <a:r>
                <a:rPr lang="ko-KR" altLang="en-US" dirty="0"/>
                <a:t>매</a:t>
              </a:r>
              <a:r>
                <a:rPr lang="ko-KR" altLang="en-US" dirty="0" smtClean="0"/>
                <a:t> 페이지</a:t>
              </a:r>
              <a:r>
                <a:rPr lang="en-US" altLang="ko-KR" dirty="0" smtClean="0"/>
                <a:t>13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294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57299"/>
            <a:ext cx="7706856" cy="447494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1640" y="1315225"/>
            <a:ext cx="80986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결제하</a:t>
            </a:r>
            <a:r>
              <a:rPr lang="ko-KR" altLang="en-US" sz="1100" b="1" dirty="0"/>
              <a:t>기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1458734" y="1667413"/>
            <a:ext cx="609908" cy="144016"/>
          </a:xfrm>
          <a:prstGeom prst="rect">
            <a:avLst/>
          </a:prstGeom>
          <a:solidFill>
            <a:srgbClr val="447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56818" y="1649901"/>
            <a:ext cx="917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85000"/>
                  </a:schemeClr>
                </a:solidFill>
              </a:rPr>
              <a:t>결제하기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29080" y="1339624"/>
            <a:ext cx="1030552" cy="3419808"/>
            <a:chOff x="229080" y="1305336"/>
            <a:chExt cx="1030552" cy="3419808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29080" y="1305336"/>
              <a:ext cx="984628" cy="3419808"/>
            </a:xfrm>
            <a:prstGeom prst="roundRect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noFill/>
                </a:ln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81364" y="1382068"/>
              <a:ext cx="881876" cy="216403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닉네임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1364" y="1845404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____________ </a:t>
              </a:r>
              <a:r>
                <a:rPr lang="ko-KR" altLang="en-US" sz="800" b="1" dirty="0" err="1" smtClean="0">
                  <a:solidFill>
                    <a:srgbClr val="C00000"/>
                  </a:solidFill>
                </a:rPr>
                <a:t>캐</a:t>
              </a:r>
              <a:r>
                <a:rPr lang="ko-KR" altLang="en-US" sz="800" b="1" dirty="0" err="1">
                  <a:solidFill>
                    <a:srgbClr val="C00000"/>
                  </a:solidFill>
                </a:rPr>
                <a:t>쉬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1520" y="1719096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내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보유캐쉬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1364" y="2187156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 </a:t>
              </a:r>
              <a:r>
                <a:rPr lang="ko-KR" altLang="en-US" sz="600" b="1" dirty="0" err="1" smtClean="0">
                  <a:solidFill>
                    <a:schemeClr val="accent5">
                      <a:lumMod val="75000"/>
                    </a:schemeClr>
                  </a:solidFill>
                </a:rPr>
                <a:t>마일리</a:t>
              </a:r>
              <a:r>
                <a:rPr lang="ko-KR" altLang="en-US" sz="600" b="1" dirty="0" err="1">
                  <a:solidFill>
                    <a:schemeClr val="accent5">
                      <a:lumMod val="75000"/>
                    </a:schemeClr>
                  </a:solidFill>
                </a:rPr>
                <a:t>지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1520" y="2060848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잔여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마일리지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0544" y="2488740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구매 내역</a:t>
              </a:r>
              <a:endParaRPr lang="ko-KR" altLang="en-US" sz="1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67128" y="278393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복권 당첨 확인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63712" y="338552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tx2">
                      <a:lumMod val="75000"/>
                    </a:schemeClr>
                  </a:solidFill>
                </a:rPr>
                <a:t>캐쉬</a:t>
              </a:r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 출금 신청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7616" y="369184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쪽지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3712" y="39844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정보 수정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81364" y="4286457"/>
              <a:ext cx="881876" cy="35122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지금바로충전</a:t>
              </a:r>
              <a:endParaRPr lang="ko-KR" alt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3712" y="30811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복권 받기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763388" y="291283"/>
            <a:ext cx="31713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파워</a:t>
            </a:r>
            <a:r>
              <a:rPr lang="ko-KR" altLang="en-US" dirty="0" err="1"/>
              <a:t>볼</a:t>
            </a:r>
            <a:r>
              <a:rPr lang="ko-KR" altLang="en-US" dirty="0" smtClean="0"/>
              <a:t> 구매 </a:t>
            </a:r>
            <a:r>
              <a:rPr lang="en-US" altLang="ko-KR" dirty="0" smtClean="0"/>
              <a:t>– </a:t>
            </a:r>
            <a:r>
              <a:rPr lang="ko-KR" altLang="en-US" sz="1200" dirty="0" smtClean="0"/>
              <a:t>바로 구매</a:t>
            </a:r>
            <a:endParaRPr lang="ko-KR" altLang="en-US" dirty="0"/>
          </a:p>
        </p:txBody>
      </p:sp>
      <p:sp>
        <p:nvSpPr>
          <p:cNvPr id="73" name="타원 72"/>
          <p:cNvSpPr/>
          <p:nvPr/>
        </p:nvSpPr>
        <p:spPr>
          <a:xfrm>
            <a:off x="251520" y="260648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7463121" y="316069"/>
            <a:ext cx="1224136" cy="2160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lang="ko-KR" altLang="en-US" sz="900" b="1" dirty="0" smtClean="0">
                <a:solidFill>
                  <a:schemeClr val="accent5">
                    <a:lumMod val="75000"/>
                  </a:schemeClr>
                </a:solidFill>
              </a:rPr>
              <a:t>님 환영합니다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397551" y="2422327"/>
            <a:ext cx="1440161" cy="286593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/>
              <a:t> </a:t>
            </a:r>
            <a:r>
              <a:rPr lang="ko-KR" altLang="en-US" sz="900" b="1" dirty="0" err="1" smtClean="0"/>
              <a:t>파워볼</a:t>
            </a:r>
            <a:r>
              <a:rPr lang="ko-KR" altLang="en-US" sz="900" b="1" dirty="0" smtClean="0"/>
              <a:t> 구매         </a:t>
            </a:r>
            <a:r>
              <a:rPr lang="en-US" altLang="ko-KR" sz="900" b="1" dirty="0" smtClean="0"/>
              <a:t>-</a:t>
            </a:r>
            <a:endParaRPr lang="ko-KR" altLang="en-US" sz="140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1475656" y="191073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- </a:t>
            </a:r>
            <a:r>
              <a:rPr lang="ko-KR" altLang="en-US" sz="900" b="1" dirty="0" err="1" smtClean="0"/>
              <a:t>메가밀리</a:t>
            </a:r>
            <a:r>
              <a:rPr lang="ko-KR" altLang="en-US" sz="900" b="1" dirty="0" err="1"/>
              <a:t>언</a:t>
            </a:r>
            <a:r>
              <a:rPr lang="ko-KR" altLang="en-US" sz="900" b="1" dirty="0" smtClean="0"/>
              <a:t> 이용방법</a:t>
            </a:r>
            <a:endParaRPr lang="en-US" altLang="ko-KR" sz="900" b="1" dirty="0" smtClean="0"/>
          </a:p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- </a:t>
            </a:r>
            <a:r>
              <a:rPr lang="ko-KR" altLang="en-US" sz="900" b="1" dirty="0" smtClean="0"/>
              <a:t>바로 구매</a:t>
            </a:r>
            <a:endParaRPr lang="ko-KR" altLang="en-US" sz="16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1331640" y="1340768"/>
            <a:ext cx="1152128" cy="228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복권구매</a:t>
            </a:r>
            <a:endParaRPr lang="ko-KR" altLang="en-US" sz="1200" b="1" dirty="0"/>
          </a:p>
        </p:txBody>
      </p:sp>
      <p:sp>
        <p:nvSpPr>
          <p:cNvPr id="77" name="직사각형 76"/>
          <p:cNvSpPr/>
          <p:nvPr/>
        </p:nvSpPr>
        <p:spPr>
          <a:xfrm>
            <a:off x="1403648" y="1605855"/>
            <a:ext cx="1440161" cy="286593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err="1" smtClean="0"/>
              <a:t>메가밀리언</a:t>
            </a:r>
            <a:r>
              <a:rPr lang="ko-KR" altLang="en-US" sz="800" b="1" dirty="0" smtClean="0"/>
              <a:t> 구매            </a:t>
            </a:r>
            <a:r>
              <a:rPr lang="en-US" altLang="ko-KR" sz="800" b="1" dirty="0" smtClean="0"/>
              <a:t>-</a:t>
            </a:r>
            <a:endParaRPr lang="ko-KR" altLang="en-US" sz="14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1475656" y="269962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- </a:t>
            </a:r>
            <a:r>
              <a:rPr lang="ko-KR" altLang="en-US" sz="900" b="1" dirty="0" err="1" smtClean="0"/>
              <a:t>파워볼</a:t>
            </a:r>
            <a:r>
              <a:rPr lang="ko-KR" altLang="en-US" sz="900" b="1" dirty="0" smtClean="0"/>
              <a:t> 이용방법</a:t>
            </a:r>
            <a:endParaRPr lang="en-US" altLang="ko-KR" sz="900" b="1" dirty="0" smtClean="0"/>
          </a:p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- </a:t>
            </a:r>
            <a:r>
              <a:rPr lang="ko-KR" altLang="en-US" sz="900" b="1" dirty="0" smtClean="0"/>
              <a:t>바로 구매</a:t>
            </a:r>
            <a:endParaRPr lang="ko-KR" altLang="en-US" sz="1600" b="1" dirty="0"/>
          </a:p>
        </p:txBody>
      </p:sp>
      <p:sp>
        <p:nvSpPr>
          <p:cNvPr id="17" name="오른쪽 화살표 16"/>
          <p:cNvSpPr/>
          <p:nvPr/>
        </p:nvSpPr>
        <p:spPr>
          <a:xfrm>
            <a:off x="1458734" y="2097384"/>
            <a:ext cx="88930" cy="10798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1541118" y="2211468"/>
            <a:ext cx="1309236" cy="609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915816" y="1352960"/>
            <a:ext cx="2304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/>
              <a:t>파워</a:t>
            </a:r>
            <a:r>
              <a:rPr lang="ko-KR" altLang="en-US" sz="1050" b="1" dirty="0" err="1"/>
              <a:t>볼</a:t>
            </a:r>
            <a:r>
              <a:rPr lang="ko-KR" altLang="en-US" sz="1050" b="1" dirty="0" smtClean="0"/>
              <a:t> 바로 구매</a:t>
            </a:r>
            <a:endParaRPr lang="ko-KR" altLang="en-US" b="1" dirty="0"/>
          </a:p>
        </p:txBody>
      </p:sp>
      <p:grpSp>
        <p:nvGrpSpPr>
          <p:cNvPr id="32" name="그룹 31"/>
          <p:cNvGrpSpPr/>
          <p:nvPr/>
        </p:nvGrpSpPr>
        <p:grpSpPr>
          <a:xfrm>
            <a:off x="6012160" y="2321347"/>
            <a:ext cx="1563663" cy="3123877"/>
            <a:chOff x="6012160" y="2132856"/>
            <a:chExt cx="1563663" cy="3123877"/>
          </a:xfrm>
        </p:grpSpPr>
        <p:grpSp>
          <p:nvGrpSpPr>
            <p:cNvPr id="47" name="그룹 46"/>
            <p:cNvGrpSpPr/>
            <p:nvPr/>
          </p:nvGrpSpPr>
          <p:grpSpPr>
            <a:xfrm>
              <a:off x="6042641" y="2132856"/>
              <a:ext cx="1402745" cy="264889"/>
              <a:chOff x="6948264" y="3069243"/>
              <a:chExt cx="1402745" cy="264889"/>
            </a:xfrm>
          </p:grpSpPr>
          <p:sp>
            <p:nvSpPr>
              <p:cNvPr id="48" name="순서도: 대체 처리 47"/>
              <p:cNvSpPr/>
              <p:nvPr/>
            </p:nvSpPr>
            <p:spPr>
              <a:xfrm>
                <a:off x="6982857" y="3077092"/>
                <a:ext cx="1368152" cy="233486"/>
              </a:xfrm>
              <a:prstGeom prst="flowChartAlternateProcess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948264" y="3072522"/>
                <a:ext cx="8321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dirty="0" err="1" smtClean="0">
                    <a:solidFill>
                      <a:schemeClr val="bg1"/>
                    </a:solidFill>
                  </a:rPr>
                  <a:t>구매갯수</a:t>
                </a:r>
                <a:r>
                  <a:rPr lang="ko-KR" altLang="en-US" sz="11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</a:rPr>
                  <a:t>:</a:t>
                </a:r>
                <a:endParaRPr lang="ko-KR" altLang="en-US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7744403" y="3115856"/>
                <a:ext cx="500005" cy="1538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7780407" y="3069243"/>
                <a:ext cx="4888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000" b="1" dirty="0" smtClean="0"/>
                  <a:t>4 </a:t>
                </a:r>
                <a:r>
                  <a:rPr lang="ko-KR" altLang="en-US" sz="1000" b="1" dirty="0" smtClean="0"/>
                  <a:t>장</a:t>
                </a:r>
                <a:endParaRPr lang="ko-KR" altLang="en-US" sz="1000" b="1" dirty="0"/>
              </a:p>
            </p:txBody>
          </p:sp>
        </p:grpSp>
        <p:sp>
          <p:nvSpPr>
            <p:cNvPr id="52" name="순서도: 대체 처리 51"/>
            <p:cNvSpPr/>
            <p:nvPr/>
          </p:nvSpPr>
          <p:spPr>
            <a:xfrm>
              <a:off x="6077234" y="2420605"/>
              <a:ext cx="1368152" cy="513928"/>
            </a:xfrm>
            <a:prstGeom prst="flowChartAlternateProcess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6099415" y="2458313"/>
              <a:ext cx="1170790" cy="215876"/>
              <a:chOff x="7073618" y="4133840"/>
              <a:chExt cx="1170790" cy="215876"/>
            </a:xfrm>
          </p:grpSpPr>
          <p:grpSp>
            <p:nvGrpSpPr>
              <p:cNvPr id="54" name="그룹 53"/>
              <p:cNvGrpSpPr/>
              <p:nvPr/>
            </p:nvGrpSpPr>
            <p:grpSpPr>
              <a:xfrm>
                <a:off x="7073618" y="4134272"/>
                <a:ext cx="306694" cy="215444"/>
                <a:chOff x="7073618" y="4134272"/>
                <a:chExt cx="306694" cy="215444"/>
              </a:xfrm>
            </p:grpSpPr>
            <p:sp>
              <p:nvSpPr>
                <p:cNvPr id="65" name="직사각형 64"/>
                <p:cNvSpPr/>
                <p:nvPr/>
              </p:nvSpPr>
              <p:spPr>
                <a:xfrm>
                  <a:off x="7092280" y="4142988"/>
                  <a:ext cx="197362" cy="20063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7073618" y="4134272"/>
                  <a:ext cx="30669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ko-KR" alt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5" name="그룹 54"/>
              <p:cNvGrpSpPr/>
              <p:nvPr/>
            </p:nvGrpSpPr>
            <p:grpSpPr>
              <a:xfrm>
                <a:off x="7361650" y="4133840"/>
                <a:ext cx="306694" cy="215444"/>
                <a:chOff x="7073618" y="4134272"/>
                <a:chExt cx="306694" cy="215444"/>
              </a:xfrm>
            </p:grpSpPr>
            <p:sp>
              <p:nvSpPr>
                <p:cNvPr id="63" name="직사각형 62"/>
                <p:cNvSpPr/>
                <p:nvPr/>
              </p:nvSpPr>
              <p:spPr>
                <a:xfrm>
                  <a:off x="7092280" y="4142988"/>
                  <a:ext cx="197362" cy="20063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7073618" y="4134272"/>
                  <a:ext cx="30669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ko-KR" alt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7649682" y="4133840"/>
                <a:ext cx="306694" cy="215444"/>
                <a:chOff x="7073618" y="4134272"/>
                <a:chExt cx="306694" cy="215444"/>
              </a:xfrm>
            </p:grpSpPr>
            <p:sp>
              <p:nvSpPr>
                <p:cNvPr id="61" name="직사각형 60"/>
                <p:cNvSpPr/>
                <p:nvPr/>
              </p:nvSpPr>
              <p:spPr>
                <a:xfrm>
                  <a:off x="7092280" y="4142988"/>
                  <a:ext cx="197362" cy="20063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7073618" y="4134272"/>
                  <a:ext cx="30669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1" dirty="0" smtClean="0">
                      <a:solidFill>
                        <a:schemeClr val="bg1"/>
                      </a:solidFill>
                    </a:rPr>
                    <a:t>3</a:t>
                  </a:r>
                  <a:endParaRPr lang="ko-KR" alt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8" name="그룹 57"/>
              <p:cNvGrpSpPr/>
              <p:nvPr/>
            </p:nvGrpSpPr>
            <p:grpSpPr>
              <a:xfrm>
                <a:off x="7937714" y="4133840"/>
                <a:ext cx="306694" cy="215444"/>
                <a:chOff x="7073618" y="4134272"/>
                <a:chExt cx="306694" cy="215444"/>
              </a:xfrm>
            </p:grpSpPr>
            <p:sp>
              <p:nvSpPr>
                <p:cNvPr id="59" name="직사각형 58"/>
                <p:cNvSpPr/>
                <p:nvPr/>
              </p:nvSpPr>
              <p:spPr>
                <a:xfrm>
                  <a:off x="7092280" y="4142988"/>
                  <a:ext cx="197362" cy="20063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7073618" y="4134272"/>
                  <a:ext cx="30669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1" dirty="0" smtClean="0">
                      <a:solidFill>
                        <a:schemeClr val="bg1"/>
                      </a:solidFill>
                    </a:rPr>
                    <a:t>4</a:t>
                  </a:r>
                  <a:endParaRPr lang="ko-KR" alt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67" name="모서리가 둥근 직사각형 66"/>
            <p:cNvSpPr/>
            <p:nvPr/>
          </p:nvSpPr>
          <p:spPr>
            <a:xfrm>
              <a:off x="6077234" y="2976854"/>
              <a:ext cx="1368152" cy="26193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252762" y="3000231"/>
              <a:ext cx="13020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>
                  <a:solidFill>
                    <a:schemeClr val="bg1"/>
                  </a:solidFill>
                </a:rPr>
                <a:t>선택 번호 저장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6080741" y="3744182"/>
              <a:ext cx="1447095" cy="277367"/>
              <a:chOff x="6986364" y="4240901"/>
              <a:chExt cx="1447095" cy="277367"/>
            </a:xfrm>
          </p:grpSpPr>
          <p:sp>
            <p:nvSpPr>
              <p:cNvPr id="70" name="모서리가 둥근 직사각형 69"/>
              <p:cNvSpPr/>
              <p:nvPr/>
            </p:nvSpPr>
            <p:spPr>
              <a:xfrm>
                <a:off x="6986364" y="4240901"/>
                <a:ext cx="1368152" cy="26193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7131412" y="4256658"/>
                <a:ext cx="130204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dirty="0" smtClean="0">
                    <a:solidFill>
                      <a:schemeClr val="bg1"/>
                    </a:solidFill>
                  </a:rPr>
                  <a:t>내 픽 </a:t>
                </a:r>
                <a:r>
                  <a:rPr lang="ko-KR" altLang="en-US" sz="1050" b="1" dirty="0" err="1" smtClean="0">
                    <a:solidFill>
                      <a:schemeClr val="bg1"/>
                    </a:solidFill>
                  </a:rPr>
                  <a:t>히스토리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80" name="직선 연결선 79"/>
            <p:cNvCxnSpPr/>
            <p:nvPr/>
          </p:nvCxnSpPr>
          <p:spPr>
            <a:xfrm>
              <a:off x="6077234" y="3684369"/>
              <a:ext cx="136815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모서리가 둥근 직사각형 80"/>
            <p:cNvSpPr/>
            <p:nvPr/>
          </p:nvSpPr>
          <p:spPr>
            <a:xfrm>
              <a:off x="6080741" y="3312134"/>
              <a:ext cx="1368152" cy="26193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256269" y="3335511"/>
              <a:ext cx="13020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>
                  <a:solidFill>
                    <a:schemeClr val="bg1"/>
                  </a:solidFill>
                </a:rPr>
                <a:t>일괄 랜덤 선택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6082156" y="4079462"/>
              <a:ext cx="1447059" cy="285642"/>
              <a:chOff x="6986364" y="4240901"/>
              <a:chExt cx="1447059" cy="285642"/>
            </a:xfrm>
          </p:grpSpPr>
          <p:sp>
            <p:nvSpPr>
              <p:cNvPr id="84" name="모서리가 둥근 직사각형 83"/>
              <p:cNvSpPr/>
              <p:nvPr/>
            </p:nvSpPr>
            <p:spPr>
              <a:xfrm>
                <a:off x="6986364" y="4240901"/>
                <a:ext cx="1368152" cy="26193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7131376" y="4264933"/>
                <a:ext cx="130204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dirty="0" smtClean="0">
                    <a:solidFill>
                      <a:schemeClr val="bg1"/>
                    </a:solidFill>
                  </a:rPr>
                  <a:t>선택 번호 보기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6012160" y="4974406"/>
              <a:ext cx="1563663" cy="282327"/>
              <a:chOff x="6940643" y="5430733"/>
              <a:chExt cx="1563663" cy="282327"/>
            </a:xfrm>
          </p:grpSpPr>
          <p:sp>
            <p:nvSpPr>
              <p:cNvPr id="87" name="순서도: 대체 처리 86"/>
              <p:cNvSpPr/>
              <p:nvPr/>
            </p:nvSpPr>
            <p:spPr>
              <a:xfrm>
                <a:off x="7005038" y="5445224"/>
                <a:ext cx="661895" cy="236300"/>
              </a:xfrm>
              <a:prstGeom prst="flowChartAlternateProcess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940643" y="5436061"/>
                <a:ext cx="8321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rgbClr val="FFC000"/>
                    </a:solidFill>
                  </a:rPr>
                  <a:t>구매확정</a:t>
                </a:r>
                <a:endParaRPr lang="ko-KR" altLang="en-US" sz="1200" b="1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89" name="순서도: 대체 처리 88"/>
              <p:cNvSpPr/>
              <p:nvPr/>
            </p:nvSpPr>
            <p:spPr>
              <a:xfrm>
                <a:off x="7737577" y="5445224"/>
                <a:ext cx="661895" cy="236300"/>
              </a:xfrm>
              <a:prstGeom prst="flowChartAlternateProcess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7672163" y="5430733"/>
                <a:ext cx="832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smtClean="0">
                    <a:solidFill>
                      <a:schemeClr val="bg1"/>
                    </a:solidFill>
                  </a:rPr>
                  <a:t>취소하기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1" name="그룹 90"/>
            <p:cNvGrpSpPr/>
            <p:nvPr/>
          </p:nvGrpSpPr>
          <p:grpSpPr>
            <a:xfrm>
              <a:off x="6065501" y="4424030"/>
              <a:ext cx="1405488" cy="498187"/>
              <a:chOff x="6971124" y="5360417"/>
              <a:chExt cx="1405488" cy="498187"/>
            </a:xfrm>
          </p:grpSpPr>
          <p:sp>
            <p:nvSpPr>
              <p:cNvPr id="92" name="순서도: 대체 처리 91"/>
              <p:cNvSpPr/>
              <p:nvPr/>
            </p:nvSpPr>
            <p:spPr>
              <a:xfrm>
                <a:off x="6982178" y="5360417"/>
                <a:ext cx="1394434" cy="498187"/>
              </a:xfrm>
              <a:prstGeom prst="flowChartAlternateProcess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6971124" y="5376927"/>
                <a:ext cx="85476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 err="1" smtClean="0">
                    <a:solidFill>
                      <a:schemeClr val="bg1"/>
                    </a:solidFill>
                  </a:rPr>
                  <a:t>선택갯수</a:t>
                </a:r>
                <a:r>
                  <a:rPr lang="ko-KR" altLang="en-US" sz="10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: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직사각형 93"/>
              <p:cNvSpPr/>
              <p:nvPr/>
            </p:nvSpPr>
            <p:spPr>
              <a:xfrm>
                <a:off x="7698445" y="5414744"/>
                <a:ext cx="570774" cy="177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>
                <a:off x="7068676" y="5624334"/>
                <a:ext cx="1200543" cy="18093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7040915" y="5595431"/>
                <a:ext cx="12664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 smtClean="0">
                    <a:solidFill>
                      <a:srgbClr val="C00000"/>
                    </a:solidFill>
                  </a:rPr>
                  <a:t>총 </a:t>
                </a:r>
                <a:r>
                  <a:rPr lang="en-US" altLang="ko-KR" sz="1000" b="1" dirty="0" smtClean="0">
                    <a:solidFill>
                      <a:srgbClr val="C00000"/>
                    </a:solidFill>
                  </a:rPr>
                  <a:t>:                </a:t>
                </a:r>
                <a:r>
                  <a:rPr lang="ko-KR" altLang="en-US" sz="1000" b="1" dirty="0" smtClean="0">
                    <a:solidFill>
                      <a:srgbClr val="C00000"/>
                    </a:solidFill>
                  </a:rPr>
                  <a:t>원</a:t>
                </a:r>
                <a:r>
                  <a:rPr lang="en-US" altLang="ko-KR" sz="1000" b="1" dirty="0" smtClean="0">
                    <a:solidFill>
                      <a:srgbClr val="C00000"/>
                    </a:solidFill>
                  </a:rPr>
                  <a:t> </a:t>
                </a:r>
                <a:endParaRPr lang="ko-KR" altLang="en-US" sz="1000" b="1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97" name="순서도: 지연 96"/>
          <p:cNvSpPr/>
          <p:nvPr/>
        </p:nvSpPr>
        <p:spPr>
          <a:xfrm>
            <a:off x="5789786" y="2666733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b="1" dirty="0"/>
          </a:p>
        </p:txBody>
      </p:sp>
      <p:sp>
        <p:nvSpPr>
          <p:cNvPr id="98" name="순서도: 지연 97"/>
          <p:cNvSpPr/>
          <p:nvPr/>
        </p:nvSpPr>
        <p:spPr>
          <a:xfrm>
            <a:off x="5790548" y="3212976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b="1" dirty="0"/>
          </a:p>
        </p:txBody>
      </p:sp>
      <p:sp>
        <p:nvSpPr>
          <p:cNvPr id="99" name="순서도: 지연 98"/>
          <p:cNvSpPr/>
          <p:nvPr/>
        </p:nvSpPr>
        <p:spPr>
          <a:xfrm>
            <a:off x="5789786" y="3566666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b="1" dirty="0"/>
          </a:p>
        </p:txBody>
      </p:sp>
      <p:sp>
        <p:nvSpPr>
          <p:cNvPr id="100" name="순서도: 지연 99"/>
          <p:cNvSpPr/>
          <p:nvPr/>
        </p:nvSpPr>
        <p:spPr>
          <a:xfrm>
            <a:off x="5796136" y="3977735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b="1" dirty="0"/>
          </a:p>
        </p:txBody>
      </p:sp>
      <p:sp>
        <p:nvSpPr>
          <p:cNvPr id="101" name="순서도: 지연 100"/>
          <p:cNvSpPr/>
          <p:nvPr/>
        </p:nvSpPr>
        <p:spPr>
          <a:xfrm>
            <a:off x="5796136" y="4322917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b="1" dirty="0"/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340768"/>
            <a:ext cx="2883828" cy="30366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700808"/>
            <a:ext cx="2448272" cy="91406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656708" y="2079898"/>
            <a:ext cx="576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rgbClr val="C00000"/>
                </a:solidFill>
              </a:rPr>
              <a:t>까지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441" y="2852936"/>
            <a:ext cx="2615217" cy="3300515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3178448" y="2636912"/>
            <a:ext cx="576064" cy="21043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/>
              <a:t>랜덤</a:t>
            </a:r>
            <a:endParaRPr lang="ko-KR" altLang="en-US" sz="1400" b="1" dirty="0"/>
          </a:p>
        </p:txBody>
      </p:sp>
      <p:sp>
        <p:nvSpPr>
          <p:cNvPr id="102" name="순서도: 지연 101"/>
          <p:cNvSpPr/>
          <p:nvPr/>
        </p:nvSpPr>
        <p:spPr>
          <a:xfrm>
            <a:off x="2891178" y="2655962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b="1" dirty="0"/>
          </a:p>
        </p:txBody>
      </p:sp>
      <p:grpSp>
        <p:nvGrpSpPr>
          <p:cNvPr id="104" name="그룹 103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105" name="TextBox 104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4-3</a:t>
              </a:r>
              <a:endParaRPr lang="ko-KR" altLang="en-US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복권구</a:t>
              </a:r>
              <a:r>
                <a:rPr lang="ko-KR" altLang="en-US" dirty="0"/>
                <a:t>매</a:t>
              </a:r>
              <a:r>
                <a:rPr lang="ko-KR" altLang="en-US" dirty="0" smtClean="0"/>
                <a:t> 페이지</a:t>
              </a:r>
              <a:r>
                <a:rPr lang="en-US" altLang="ko-KR" dirty="0" smtClean="0"/>
                <a:t>14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1223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지연 2"/>
          <p:cNvSpPr/>
          <p:nvPr/>
        </p:nvSpPr>
        <p:spPr>
          <a:xfrm>
            <a:off x="179512" y="260648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b="1" dirty="0"/>
          </a:p>
        </p:txBody>
      </p:sp>
      <p:sp>
        <p:nvSpPr>
          <p:cNvPr id="4" name="순서도: 지연 3"/>
          <p:cNvSpPr/>
          <p:nvPr/>
        </p:nvSpPr>
        <p:spPr>
          <a:xfrm>
            <a:off x="179512" y="980728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b="1" dirty="0"/>
          </a:p>
        </p:txBody>
      </p:sp>
      <p:sp>
        <p:nvSpPr>
          <p:cNvPr id="6" name="순서도: 지연 5"/>
          <p:cNvSpPr/>
          <p:nvPr/>
        </p:nvSpPr>
        <p:spPr>
          <a:xfrm>
            <a:off x="179512" y="1484784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b="1" dirty="0"/>
          </a:p>
        </p:txBody>
      </p:sp>
      <p:sp>
        <p:nvSpPr>
          <p:cNvPr id="7" name="순서도: 지연 6"/>
          <p:cNvSpPr/>
          <p:nvPr/>
        </p:nvSpPr>
        <p:spPr>
          <a:xfrm>
            <a:off x="179512" y="1916832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b="1" dirty="0"/>
          </a:p>
        </p:txBody>
      </p:sp>
      <p:sp>
        <p:nvSpPr>
          <p:cNvPr id="9" name="순서도: 지연 8"/>
          <p:cNvSpPr/>
          <p:nvPr/>
        </p:nvSpPr>
        <p:spPr>
          <a:xfrm>
            <a:off x="179512" y="620688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67544" y="230451"/>
            <a:ext cx="7056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구매 개수 선택 후 </a:t>
            </a:r>
            <a:r>
              <a:rPr lang="en-US" altLang="ko-KR" sz="1000" dirty="0" smtClean="0"/>
              <a:t>-&gt; </a:t>
            </a:r>
            <a:r>
              <a:rPr lang="ko-KR" altLang="en-US" sz="1000" dirty="0" smtClean="0"/>
              <a:t>선택 개수       표시 </a:t>
            </a:r>
            <a:r>
              <a:rPr lang="en-US" altLang="ko-KR" sz="1000" dirty="0" smtClean="0"/>
              <a:t>-&gt; </a:t>
            </a:r>
            <a:r>
              <a:rPr lang="ko-KR" altLang="en-US" sz="1000" dirty="0" smtClean="0"/>
              <a:t>각 영역 클릭 가능  </a:t>
            </a:r>
            <a:endParaRPr lang="ko-KR" altLang="en-US" sz="1000" dirty="0"/>
          </a:p>
        </p:txBody>
      </p:sp>
      <p:sp>
        <p:nvSpPr>
          <p:cNvPr id="13" name="직사각형 12"/>
          <p:cNvSpPr/>
          <p:nvPr/>
        </p:nvSpPr>
        <p:spPr>
          <a:xfrm>
            <a:off x="2411760" y="254298"/>
            <a:ext cx="216024" cy="2160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67544" y="590491"/>
            <a:ext cx="7056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랜덤 </a:t>
            </a:r>
            <a:r>
              <a:rPr lang="ko-KR" altLang="en-US" sz="1000" dirty="0" err="1" smtClean="0"/>
              <a:t>클릭시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5</a:t>
            </a:r>
            <a:r>
              <a:rPr lang="ko-KR" altLang="en-US" sz="1000" dirty="0" smtClean="0"/>
              <a:t>개 일반번호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개 </a:t>
            </a:r>
            <a:r>
              <a:rPr lang="ko-KR" altLang="en-US" sz="1000" dirty="0" err="1" smtClean="0"/>
              <a:t>파워볼</a:t>
            </a:r>
            <a:r>
              <a:rPr lang="ko-KR" altLang="en-US" sz="1000" dirty="0" smtClean="0"/>
              <a:t> 자동 무작위 번호 체크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467544" y="950531"/>
            <a:ext cx="66247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선택 번호 저장 클릭              저장</a:t>
            </a:r>
            <a:endParaRPr lang="ko-KR" altLang="en-US" sz="1000" dirty="0"/>
          </a:p>
        </p:txBody>
      </p:sp>
      <p:sp>
        <p:nvSpPr>
          <p:cNvPr id="2" name="오른쪽 화살표 1"/>
          <p:cNvSpPr/>
          <p:nvPr/>
        </p:nvSpPr>
        <p:spPr>
          <a:xfrm>
            <a:off x="2123728" y="1001633"/>
            <a:ext cx="144016" cy="144016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지연 13"/>
          <p:cNvSpPr/>
          <p:nvPr/>
        </p:nvSpPr>
        <p:spPr>
          <a:xfrm>
            <a:off x="1835696" y="887438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b="1" dirty="0"/>
          </a:p>
        </p:txBody>
      </p:sp>
      <p:sp>
        <p:nvSpPr>
          <p:cNvPr id="15" name="순서도: 지연 14"/>
          <p:cNvSpPr/>
          <p:nvPr/>
        </p:nvSpPr>
        <p:spPr>
          <a:xfrm>
            <a:off x="1835696" y="1111051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67544" y="1886635"/>
            <a:ext cx="7056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내 개인 정보 에서 구매 내역 보여주기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467544" y="1454587"/>
            <a:ext cx="7056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일괄 랜덤 선택 시 구매 개수 선택 번호만큼 일괄 랜덤 체크 후 저장</a:t>
            </a:r>
            <a:endParaRPr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683568" y="2204864"/>
            <a:ext cx="4176464" cy="4104456"/>
          </a:xfrm>
          <a:prstGeom prst="rect">
            <a:avLst/>
          </a:prstGeom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79512" y="2204864"/>
            <a:ext cx="432048" cy="21602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ex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45529" y="2277452"/>
            <a:ext cx="933451" cy="2154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/>
                </a:solidFill>
              </a:rPr>
              <a:t>내 구매내역 </a:t>
            </a:r>
            <a:r>
              <a:rPr lang="en-US" altLang="ko-KR" sz="800" b="1" dirty="0" smtClean="0">
                <a:solidFill>
                  <a:schemeClr val="bg1"/>
                </a:solidFill>
              </a:rPr>
              <a:t>-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1926" y="249289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메가밀리언</a:t>
            </a:r>
            <a:r>
              <a:rPr lang="ko-KR" altLang="en-US" sz="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구매내역</a:t>
            </a:r>
            <a:endParaRPr lang="ko-KR" altLang="en-US" sz="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8276" y="265164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chemeClr val="bg2">
                    <a:lumMod val="75000"/>
                  </a:schemeClr>
                </a:solidFill>
              </a:rPr>
              <a:t>- </a:t>
            </a:r>
            <a:r>
              <a:rPr lang="ko-KR" altLang="en-US" sz="800" b="1" dirty="0" err="1" smtClean="0">
                <a:solidFill>
                  <a:schemeClr val="bg2">
                    <a:lumMod val="75000"/>
                  </a:schemeClr>
                </a:solidFill>
              </a:rPr>
              <a:t>파워</a:t>
            </a:r>
            <a:r>
              <a:rPr lang="ko-KR" altLang="en-US" sz="800" b="1" dirty="0" err="1">
                <a:solidFill>
                  <a:schemeClr val="bg2">
                    <a:lumMod val="75000"/>
                  </a:schemeClr>
                </a:solidFill>
              </a:rPr>
              <a:t>볼</a:t>
            </a:r>
            <a:r>
              <a:rPr lang="ko-KR" altLang="en-US" sz="800" b="1" dirty="0" smtClean="0">
                <a:solidFill>
                  <a:schemeClr val="bg2">
                    <a:lumMod val="75000"/>
                  </a:schemeClr>
                </a:solidFill>
              </a:rPr>
              <a:t> 구매내역</a:t>
            </a:r>
            <a:endParaRPr lang="ko-KR" altLang="en-US" sz="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13" name="그룹 112"/>
          <p:cNvGrpSpPr/>
          <p:nvPr/>
        </p:nvGrpSpPr>
        <p:grpSpPr>
          <a:xfrm>
            <a:off x="1901354" y="2335788"/>
            <a:ext cx="3534742" cy="3810466"/>
            <a:chOff x="1901354" y="2335788"/>
            <a:chExt cx="3534742" cy="3810466"/>
          </a:xfrm>
        </p:grpSpPr>
        <p:sp>
          <p:nvSpPr>
            <p:cNvPr id="24" name="TextBox 23"/>
            <p:cNvSpPr txBox="1"/>
            <p:nvPr/>
          </p:nvSpPr>
          <p:spPr>
            <a:xfrm>
              <a:off x="1907704" y="2335788"/>
              <a:ext cx="122413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>
                      <a:lumMod val="50000"/>
                    </a:schemeClr>
                  </a:solidFill>
                </a:rPr>
                <a:t>최근 </a:t>
              </a:r>
              <a:r>
                <a:rPr lang="ko-KR" altLang="en-US" sz="600" b="1" dirty="0" err="1" smtClean="0">
                  <a:solidFill>
                    <a:schemeClr val="bg1">
                      <a:lumMod val="50000"/>
                    </a:schemeClr>
                  </a:solidFill>
                </a:rPr>
                <a:t>구매순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983904" y="2486546"/>
              <a:ext cx="122413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bg1">
                      <a:lumMod val="50000"/>
                    </a:schemeClr>
                  </a:solidFill>
                </a:rPr>
                <a:t>2021-09-21    </a:t>
              </a:r>
              <a:r>
                <a:rPr lang="en-US" altLang="ko-KR" sz="600" b="1" dirty="0" smtClean="0">
                  <a:solidFill>
                    <a:srgbClr val="C00000"/>
                  </a:solidFill>
                </a:rPr>
                <a:t>4</a:t>
              </a:r>
              <a:r>
                <a:rPr lang="ko-KR" altLang="en-US" sz="600" b="1" dirty="0" smtClean="0">
                  <a:solidFill>
                    <a:srgbClr val="C00000"/>
                  </a:solidFill>
                </a:rPr>
                <a:t>매</a:t>
              </a:r>
              <a:endParaRPr lang="ko-KR" altLang="en-US" sz="1400" b="1" dirty="0">
                <a:solidFill>
                  <a:srgbClr val="C00000"/>
                </a:solidFill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2195736" y="2924944"/>
              <a:ext cx="1925166" cy="211128"/>
              <a:chOff x="2195736" y="2655962"/>
              <a:chExt cx="1925166" cy="211128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2195736" y="2655962"/>
                <a:ext cx="21602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2483768" y="2658120"/>
                <a:ext cx="21602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2771800" y="2658120"/>
                <a:ext cx="2350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3100090" y="2655962"/>
                <a:ext cx="23507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3407172" y="2658120"/>
                <a:ext cx="2096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41" name="덧셈 기호 40"/>
              <p:cNvSpPr/>
              <p:nvPr/>
            </p:nvSpPr>
            <p:spPr>
              <a:xfrm>
                <a:off x="3661296" y="2661905"/>
                <a:ext cx="184274" cy="180489"/>
              </a:xfrm>
              <a:prstGeom prst="mathPlus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3904878" y="2655962"/>
                <a:ext cx="216024" cy="198428"/>
              </a:xfrm>
              <a:prstGeom prst="ellipse">
                <a:avLst/>
              </a:prstGeom>
              <a:ln w="31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2195736" y="3217872"/>
              <a:ext cx="1925166" cy="211128"/>
              <a:chOff x="2195736" y="3217872"/>
              <a:chExt cx="1925166" cy="211128"/>
            </a:xfrm>
          </p:grpSpPr>
          <p:sp>
            <p:nvSpPr>
              <p:cNvPr id="44" name="타원 43"/>
              <p:cNvSpPr/>
              <p:nvPr/>
            </p:nvSpPr>
            <p:spPr>
              <a:xfrm>
                <a:off x="2195736" y="3217872"/>
                <a:ext cx="216024" cy="21112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2483768" y="3220030"/>
                <a:ext cx="21602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2771800" y="3220030"/>
                <a:ext cx="235074" cy="20897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3100090" y="3217872"/>
                <a:ext cx="23507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3407172" y="3220030"/>
                <a:ext cx="209674" cy="20897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49" name="덧셈 기호 48"/>
              <p:cNvSpPr/>
              <p:nvPr/>
            </p:nvSpPr>
            <p:spPr>
              <a:xfrm>
                <a:off x="3661296" y="3223815"/>
                <a:ext cx="184274" cy="180489"/>
              </a:xfrm>
              <a:prstGeom prst="mathPlus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3904878" y="3217872"/>
                <a:ext cx="216024" cy="198428"/>
              </a:xfrm>
              <a:prstGeom prst="ellipse">
                <a:avLst/>
              </a:prstGeom>
              <a:ln w="31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grpSp>
          <p:nvGrpSpPr>
            <p:cNvPr id="67" name="그룹 66"/>
            <p:cNvGrpSpPr/>
            <p:nvPr/>
          </p:nvGrpSpPr>
          <p:grpSpPr>
            <a:xfrm>
              <a:off x="2195736" y="3505904"/>
              <a:ext cx="1925166" cy="211128"/>
              <a:chOff x="2195736" y="3505904"/>
              <a:chExt cx="1925166" cy="211128"/>
            </a:xfrm>
          </p:grpSpPr>
          <p:sp>
            <p:nvSpPr>
              <p:cNvPr id="52" name="타원 51"/>
              <p:cNvSpPr/>
              <p:nvPr/>
            </p:nvSpPr>
            <p:spPr>
              <a:xfrm>
                <a:off x="2195736" y="3505904"/>
                <a:ext cx="21602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2483768" y="3508062"/>
                <a:ext cx="216024" cy="20897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2771800" y="3508062"/>
                <a:ext cx="235074" cy="20897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3100090" y="3505904"/>
                <a:ext cx="23507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3407172" y="3508062"/>
                <a:ext cx="2096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7" name="덧셈 기호 56"/>
              <p:cNvSpPr/>
              <p:nvPr/>
            </p:nvSpPr>
            <p:spPr>
              <a:xfrm>
                <a:off x="3661296" y="3511847"/>
                <a:ext cx="184274" cy="180489"/>
              </a:xfrm>
              <a:prstGeom prst="mathPlus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/>
              <p:cNvSpPr/>
              <p:nvPr/>
            </p:nvSpPr>
            <p:spPr>
              <a:xfrm>
                <a:off x="3904878" y="3505904"/>
                <a:ext cx="216024" cy="19842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1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grpSp>
          <p:nvGrpSpPr>
            <p:cNvPr id="66" name="그룹 65"/>
            <p:cNvGrpSpPr/>
            <p:nvPr/>
          </p:nvGrpSpPr>
          <p:grpSpPr>
            <a:xfrm>
              <a:off x="2195736" y="2649612"/>
              <a:ext cx="2028924" cy="228144"/>
              <a:chOff x="2195736" y="2649612"/>
              <a:chExt cx="2028924" cy="228144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2195736" y="2655962"/>
                <a:ext cx="21602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2483768" y="2658120"/>
                <a:ext cx="216024" cy="20897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2771800" y="2658120"/>
                <a:ext cx="2350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3100090" y="2655962"/>
                <a:ext cx="235074" cy="211128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31" name="타원 30"/>
              <p:cNvSpPr/>
              <p:nvPr/>
            </p:nvSpPr>
            <p:spPr>
              <a:xfrm>
                <a:off x="3407172" y="2658120"/>
                <a:ext cx="2096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32" name="덧셈 기호 31"/>
              <p:cNvSpPr/>
              <p:nvPr/>
            </p:nvSpPr>
            <p:spPr>
              <a:xfrm>
                <a:off x="3661296" y="2661905"/>
                <a:ext cx="184274" cy="180489"/>
              </a:xfrm>
              <a:prstGeom prst="mathPlus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3904878" y="2655962"/>
                <a:ext cx="216024" cy="198428"/>
              </a:xfrm>
              <a:prstGeom prst="ellipse">
                <a:avLst/>
              </a:prstGeom>
              <a:ln w="31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2443510" y="2656542"/>
                <a:ext cx="3600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/>
                  <a:t>11</a:t>
                </a:r>
                <a:endParaRPr lang="ko-KR" altLang="en-US" b="1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744242" y="2662312"/>
                <a:ext cx="3600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/>
                  <a:t>35</a:t>
                </a:r>
                <a:endParaRPr lang="ko-KR" altLang="en-US" b="1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072532" y="2662312"/>
                <a:ext cx="3600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/>
                  <a:t>44</a:t>
                </a:r>
                <a:endParaRPr lang="ko-KR" altLang="en-US" b="1" dirty="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366914" y="2658120"/>
                <a:ext cx="3600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/>
                  <a:t>68</a:t>
                </a:r>
                <a:endParaRPr lang="ko-KR" altLang="en-US" b="1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2195736" y="2655962"/>
                <a:ext cx="3600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/>
                  <a:t>4</a:t>
                </a:r>
                <a:endParaRPr lang="ko-KR" altLang="en-US" b="1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864620" y="2649612"/>
                <a:ext cx="36004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" b="1" dirty="0" smtClean="0"/>
                  <a:t>25</a:t>
                </a:r>
                <a:endParaRPr lang="ko-KR" altLang="en-US" b="1" dirty="0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4118744" y="2625765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낙첨</a:t>
              </a:r>
              <a:endParaRPr lang="ko-KR" altLang="en-US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139952" y="3182779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0000"/>
                  </a:solidFill>
                </a:rPr>
                <a:t>6</a:t>
              </a:r>
              <a:r>
                <a:rPr lang="ko-KR" altLang="en-US" sz="1000" b="1" dirty="0" smtClean="0">
                  <a:solidFill>
                    <a:srgbClr val="FF0000"/>
                  </a:solidFill>
                </a:rPr>
                <a:t>등 당첨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139952" y="3470811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0000"/>
                  </a:solidFill>
                </a:rPr>
                <a:t>7</a:t>
              </a:r>
              <a:r>
                <a:rPr lang="ko-KR" altLang="en-US" sz="1000" b="1" dirty="0" smtClean="0">
                  <a:solidFill>
                    <a:srgbClr val="FF0000"/>
                  </a:solidFill>
                </a:rPr>
                <a:t>등 당첨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133602" y="2898815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낙첨</a:t>
              </a:r>
              <a:endParaRPr lang="ko-KR" altLang="en-US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979712" y="3820398"/>
              <a:ext cx="122413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bg1">
                      <a:lumMod val="50000"/>
                    </a:schemeClr>
                  </a:solidFill>
                </a:rPr>
                <a:t>2021-09-17    </a:t>
              </a:r>
              <a:r>
                <a:rPr lang="en-US" altLang="ko-KR" sz="600" b="1" dirty="0">
                  <a:solidFill>
                    <a:srgbClr val="C00000"/>
                  </a:solidFill>
                </a:rPr>
                <a:t>1</a:t>
              </a:r>
              <a:r>
                <a:rPr lang="ko-KR" altLang="en-US" sz="600" b="1" dirty="0" smtClean="0">
                  <a:solidFill>
                    <a:srgbClr val="C00000"/>
                  </a:solidFill>
                </a:rPr>
                <a:t>매</a:t>
              </a:r>
              <a:endParaRPr lang="ko-KR" altLang="en-US" sz="1400" b="1" dirty="0">
                <a:solidFill>
                  <a:srgbClr val="C00000"/>
                </a:solidFill>
              </a:endParaRPr>
            </a:p>
          </p:txBody>
        </p:sp>
        <p:grpSp>
          <p:nvGrpSpPr>
            <p:cNvPr id="73" name="그룹 72"/>
            <p:cNvGrpSpPr/>
            <p:nvPr/>
          </p:nvGrpSpPr>
          <p:grpSpPr>
            <a:xfrm>
              <a:off x="2195736" y="4031193"/>
              <a:ext cx="1925166" cy="211128"/>
              <a:chOff x="2195736" y="2655962"/>
              <a:chExt cx="1925166" cy="211128"/>
            </a:xfrm>
          </p:grpSpPr>
          <p:sp>
            <p:nvSpPr>
              <p:cNvPr id="74" name="타원 73"/>
              <p:cNvSpPr/>
              <p:nvPr/>
            </p:nvSpPr>
            <p:spPr>
              <a:xfrm>
                <a:off x="2195736" y="2655962"/>
                <a:ext cx="21602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75" name="타원 74"/>
              <p:cNvSpPr/>
              <p:nvPr/>
            </p:nvSpPr>
            <p:spPr>
              <a:xfrm>
                <a:off x="2483768" y="2658120"/>
                <a:ext cx="21602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2771800" y="2658120"/>
                <a:ext cx="2350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77" name="타원 76"/>
              <p:cNvSpPr/>
              <p:nvPr/>
            </p:nvSpPr>
            <p:spPr>
              <a:xfrm>
                <a:off x="3100090" y="2655962"/>
                <a:ext cx="23507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78" name="타원 77"/>
              <p:cNvSpPr/>
              <p:nvPr/>
            </p:nvSpPr>
            <p:spPr>
              <a:xfrm>
                <a:off x="3407172" y="2658120"/>
                <a:ext cx="2096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79" name="덧셈 기호 78"/>
              <p:cNvSpPr/>
              <p:nvPr/>
            </p:nvSpPr>
            <p:spPr>
              <a:xfrm>
                <a:off x="3661296" y="2661905"/>
                <a:ext cx="184274" cy="180489"/>
              </a:xfrm>
              <a:prstGeom prst="mathPlus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/>
              <p:cNvSpPr/>
              <p:nvPr/>
            </p:nvSpPr>
            <p:spPr>
              <a:xfrm>
                <a:off x="3904878" y="2655962"/>
                <a:ext cx="216024" cy="198428"/>
              </a:xfrm>
              <a:prstGeom prst="ellipse">
                <a:avLst/>
              </a:prstGeom>
              <a:ln w="31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4133602" y="4005064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낙첨</a:t>
              </a:r>
              <a:endParaRPr lang="ko-KR" altLang="en-US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979712" y="4365104"/>
              <a:ext cx="122413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bg1">
                      <a:lumMod val="50000"/>
                    </a:schemeClr>
                  </a:solidFill>
                </a:rPr>
                <a:t>2021-09-17    </a:t>
              </a:r>
              <a:r>
                <a:rPr lang="en-US" altLang="ko-KR" sz="600" b="1" dirty="0" smtClean="0">
                  <a:solidFill>
                    <a:srgbClr val="C00000"/>
                  </a:solidFill>
                </a:rPr>
                <a:t>3</a:t>
              </a:r>
              <a:r>
                <a:rPr lang="ko-KR" altLang="en-US" sz="600" b="1" dirty="0" smtClean="0">
                  <a:solidFill>
                    <a:srgbClr val="C00000"/>
                  </a:solidFill>
                </a:rPr>
                <a:t>매</a:t>
              </a:r>
              <a:endParaRPr lang="ko-KR" altLang="en-US" sz="1400" b="1" dirty="0">
                <a:solidFill>
                  <a:srgbClr val="C00000"/>
                </a:solidFill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2195736" y="4575899"/>
              <a:ext cx="1925166" cy="211128"/>
              <a:chOff x="2195736" y="2655962"/>
              <a:chExt cx="1925166" cy="211128"/>
            </a:xfrm>
          </p:grpSpPr>
          <p:sp>
            <p:nvSpPr>
              <p:cNvPr id="84" name="타원 83"/>
              <p:cNvSpPr/>
              <p:nvPr/>
            </p:nvSpPr>
            <p:spPr>
              <a:xfrm>
                <a:off x="2195736" y="2655962"/>
                <a:ext cx="21602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85" name="타원 84"/>
              <p:cNvSpPr/>
              <p:nvPr/>
            </p:nvSpPr>
            <p:spPr>
              <a:xfrm>
                <a:off x="2483768" y="2658120"/>
                <a:ext cx="21602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86" name="타원 85"/>
              <p:cNvSpPr/>
              <p:nvPr/>
            </p:nvSpPr>
            <p:spPr>
              <a:xfrm>
                <a:off x="2771800" y="2658120"/>
                <a:ext cx="2350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3100090" y="2655962"/>
                <a:ext cx="23507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88" name="타원 87"/>
              <p:cNvSpPr/>
              <p:nvPr/>
            </p:nvSpPr>
            <p:spPr>
              <a:xfrm>
                <a:off x="3407172" y="2658120"/>
                <a:ext cx="2096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89" name="덧셈 기호 88"/>
              <p:cNvSpPr/>
              <p:nvPr/>
            </p:nvSpPr>
            <p:spPr>
              <a:xfrm>
                <a:off x="3661296" y="2661905"/>
                <a:ext cx="184274" cy="180489"/>
              </a:xfrm>
              <a:prstGeom prst="mathPlus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/>
              <p:cNvSpPr/>
              <p:nvPr/>
            </p:nvSpPr>
            <p:spPr>
              <a:xfrm>
                <a:off x="3904878" y="2655962"/>
                <a:ext cx="216024" cy="198428"/>
              </a:xfrm>
              <a:prstGeom prst="ellipse">
                <a:avLst/>
              </a:prstGeom>
              <a:ln w="31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91" name="TextBox 90"/>
            <p:cNvSpPr txBox="1"/>
            <p:nvPr/>
          </p:nvSpPr>
          <p:spPr>
            <a:xfrm>
              <a:off x="4133602" y="4549770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낙첨</a:t>
              </a:r>
              <a:endParaRPr lang="ko-KR" altLang="en-US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pSp>
          <p:nvGrpSpPr>
            <p:cNvPr id="92" name="그룹 91"/>
            <p:cNvGrpSpPr/>
            <p:nvPr/>
          </p:nvGrpSpPr>
          <p:grpSpPr>
            <a:xfrm>
              <a:off x="2202086" y="4865092"/>
              <a:ext cx="1925166" cy="211128"/>
              <a:chOff x="2195736" y="2655962"/>
              <a:chExt cx="1925166" cy="211128"/>
            </a:xfrm>
          </p:grpSpPr>
          <p:sp>
            <p:nvSpPr>
              <p:cNvPr id="93" name="타원 92"/>
              <p:cNvSpPr/>
              <p:nvPr/>
            </p:nvSpPr>
            <p:spPr>
              <a:xfrm>
                <a:off x="2195736" y="2655962"/>
                <a:ext cx="21602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94" name="타원 93"/>
              <p:cNvSpPr/>
              <p:nvPr/>
            </p:nvSpPr>
            <p:spPr>
              <a:xfrm>
                <a:off x="2483768" y="2658120"/>
                <a:ext cx="21602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95" name="타원 94"/>
              <p:cNvSpPr/>
              <p:nvPr/>
            </p:nvSpPr>
            <p:spPr>
              <a:xfrm>
                <a:off x="2771800" y="2658120"/>
                <a:ext cx="2350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96" name="타원 95"/>
              <p:cNvSpPr/>
              <p:nvPr/>
            </p:nvSpPr>
            <p:spPr>
              <a:xfrm>
                <a:off x="3100090" y="2655962"/>
                <a:ext cx="23507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97" name="타원 96"/>
              <p:cNvSpPr/>
              <p:nvPr/>
            </p:nvSpPr>
            <p:spPr>
              <a:xfrm>
                <a:off x="3407172" y="2658120"/>
                <a:ext cx="2096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98" name="덧셈 기호 97"/>
              <p:cNvSpPr/>
              <p:nvPr/>
            </p:nvSpPr>
            <p:spPr>
              <a:xfrm>
                <a:off x="3661296" y="2661905"/>
                <a:ext cx="184274" cy="180489"/>
              </a:xfrm>
              <a:prstGeom prst="mathPlus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타원 98"/>
              <p:cNvSpPr/>
              <p:nvPr/>
            </p:nvSpPr>
            <p:spPr>
              <a:xfrm>
                <a:off x="3904878" y="2655962"/>
                <a:ext cx="216024" cy="198428"/>
              </a:xfrm>
              <a:prstGeom prst="ellipse">
                <a:avLst/>
              </a:prstGeom>
              <a:ln w="31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100" name="TextBox 99"/>
            <p:cNvSpPr txBox="1"/>
            <p:nvPr/>
          </p:nvSpPr>
          <p:spPr>
            <a:xfrm>
              <a:off x="4139952" y="4838963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낙첨</a:t>
              </a:r>
              <a:endParaRPr lang="ko-KR" altLang="en-US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2208436" y="5161632"/>
              <a:ext cx="1925166" cy="211128"/>
              <a:chOff x="2195736" y="2655962"/>
              <a:chExt cx="1925166" cy="211128"/>
            </a:xfrm>
          </p:grpSpPr>
          <p:sp>
            <p:nvSpPr>
              <p:cNvPr id="102" name="타원 101"/>
              <p:cNvSpPr/>
              <p:nvPr/>
            </p:nvSpPr>
            <p:spPr>
              <a:xfrm>
                <a:off x="2195736" y="2655962"/>
                <a:ext cx="21602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03" name="타원 102"/>
              <p:cNvSpPr/>
              <p:nvPr/>
            </p:nvSpPr>
            <p:spPr>
              <a:xfrm>
                <a:off x="2483768" y="2658120"/>
                <a:ext cx="21602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04" name="타원 103"/>
              <p:cNvSpPr/>
              <p:nvPr/>
            </p:nvSpPr>
            <p:spPr>
              <a:xfrm>
                <a:off x="2771800" y="2658120"/>
                <a:ext cx="2350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05" name="타원 104"/>
              <p:cNvSpPr/>
              <p:nvPr/>
            </p:nvSpPr>
            <p:spPr>
              <a:xfrm>
                <a:off x="3100090" y="2655962"/>
                <a:ext cx="23507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06" name="타원 105"/>
              <p:cNvSpPr/>
              <p:nvPr/>
            </p:nvSpPr>
            <p:spPr>
              <a:xfrm>
                <a:off x="3407172" y="2658120"/>
                <a:ext cx="2096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07" name="덧셈 기호 106"/>
              <p:cNvSpPr/>
              <p:nvPr/>
            </p:nvSpPr>
            <p:spPr>
              <a:xfrm>
                <a:off x="3661296" y="2661905"/>
                <a:ext cx="184274" cy="180489"/>
              </a:xfrm>
              <a:prstGeom prst="mathPlus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타원 107"/>
              <p:cNvSpPr/>
              <p:nvPr/>
            </p:nvSpPr>
            <p:spPr>
              <a:xfrm>
                <a:off x="3904878" y="2655962"/>
                <a:ext cx="216024" cy="198428"/>
              </a:xfrm>
              <a:prstGeom prst="ellipse">
                <a:avLst/>
              </a:prstGeom>
              <a:ln w="31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109" name="TextBox 108"/>
            <p:cNvSpPr txBox="1"/>
            <p:nvPr/>
          </p:nvSpPr>
          <p:spPr>
            <a:xfrm>
              <a:off x="4146302" y="5135503"/>
              <a:ext cx="8640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낙첨</a:t>
              </a:r>
              <a:endParaRPr lang="ko-KR" altLang="en-US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576984" y="5517232"/>
              <a:ext cx="28591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bg1">
                      <a:lumMod val="50000"/>
                    </a:schemeClr>
                  </a:solidFill>
                </a:rPr>
                <a:t>페이지 </a:t>
              </a:r>
              <a:r>
                <a:rPr lang="en-US" altLang="ko-KR" sz="1100" dirty="0" smtClean="0">
                  <a:solidFill>
                    <a:schemeClr val="bg1">
                      <a:lumMod val="50000"/>
                    </a:schemeClr>
                  </a:solidFill>
                </a:rPr>
                <a:t>1 , 2 , 3 , …. &gt; &gt;&gt;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901354" y="5930810"/>
              <a:ext cx="15841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- </a:t>
              </a:r>
              <a:r>
                <a:rPr lang="ko-KR" altLang="en-US" sz="800" b="1" dirty="0" err="1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메가밀리언</a:t>
              </a:r>
              <a:r>
                <a:rPr lang="ko-KR" altLang="en-US" sz="800" b="1" dirty="0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 구매내역</a:t>
              </a:r>
              <a:endParaRPr lang="ko-KR" altLang="en-US" sz="800" b="1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210198" y="5909022"/>
              <a:ext cx="15841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solidFill>
                    <a:srgbClr val="CC0000"/>
                  </a:solidFill>
                </a:rPr>
                <a:t>- </a:t>
              </a:r>
              <a:r>
                <a:rPr lang="ko-KR" altLang="en-US" sz="800" b="1" dirty="0" err="1" smtClean="0">
                  <a:solidFill>
                    <a:srgbClr val="CC0000"/>
                  </a:solidFill>
                </a:rPr>
                <a:t>파워</a:t>
              </a:r>
              <a:r>
                <a:rPr lang="ko-KR" altLang="en-US" sz="800" b="1" dirty="0" err="1">
                  <a:solidFill>
                    <a:srgbClr val="CC0000"/>
                  </a:solidFill>
                </a:rPr>
                <a:t>볼</a:t>
              </a:r>
              <a:r>
                <a:rPr lang="ko-KR" altLang="en-US" sz="800" b="1" dirty="0" smtClean="0">
                  <a:solidFill>
                    <a:srgbClr val="CC0000"/>
                  </a:solidFill>
                </a:rPr>
                <a:t> 구매내역</a:t>
              </a:r>
              <a:endParaRPr lang="ko-KR" altLang="en-US" sz="800" b="1" dirty="0">
                <a:solidFill>
                  <a:srgbClr val="CC0000"/>
                </a:solidFill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4842446" y="2584038"/>
            <a:ext cx="1563663" cy="3123877"/>
            <a:chOff x="6012160" y="2132856"/>
            <a:chExt cx="1563663" cy="3123877"/>
          </a:xfrm>
        </p:grpSpPr>
        <p:grpSp>
          <p:nvGrpSpPr>
            <p:cNvPr id="115" name="그룹 114"/>
            <p:cNvGrpSpPr/>
            <p:nvPr/>
          </p:nvGrpSpPr>
          <p:grpSpPr>
            <a:xfrm>
              <a:off x="6042641" y="2132856"/>
              <a:ext cx="1402745" cy="264889"/>
              <a:chOff x="6948264" y="3069243"/>
              <a:chExt cx="1402745" cy="264889"/>
            </a:xfrm>
          </p:grpSpPr>
          <p:sp>
            <p:nvSpPr>
              <p:cNvPr id="152" name="순서도: 대체 처리 151"/>
              <p:cNvSpPr/>
              <p:nvPr/>
            </p:nvSpPr>
            <p:spPr>
              <a:xfrm>
                <a:off x="6982857" y="3077092"/>
                <a:ext cx="1368152" cy="233486"/>
              </a:xfrm>
              <a:prstGeom prst="flowChartAlternateProcess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6948264" y="3072522"/>
                <a:ext cx="8321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dirty="0" err="1" smtClean="0">
                    <a:solidFill>
                      <a:schemeClr val="bg1"/>
                    </a:solidFill>
                  </a:rPr>
                  <a:t>구매갯수</a:t>
                </a:r>
                <a:r>
                  <a:rPr lang="ko-KR" altLang="en-US" sz="11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</a:rPr>
                  <a:t>:</a:t>
                </a:r>
                <a:endParaRPr lang="ko-KR" altLang="en-US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>
                <a:off x="7744403" y="3115856"/>
                <a:ext cx="500005" cy="1538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7780407" y="3069243"/>
                <a:ext cx="4888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000" b="1" dirty="0" smtClean="0"/>
                  <a:t>4 </a:t>
                </a:r>
                <a:r>
                  <a:rPr lang="ko-KR" altLang="en-US" sz="1000" b="1" dirty="0" smtClean="0"/>
                  <a:t>장</a:t>
                </a:r>
                <a:endParaRPr lang="ko-KR" altLang="en-US" sz="1000" b="1" dirty="0"/>
              </a:p>
            </p:txBody>
          </p:sp>
        </p:grpSp>
        <p:sp>
          <p:nvSpPr>
            <p:cNvPr id="116" name="순서도: 대체 처리 115"/>
            <p:cNvSpPr/>
            <p:nvPr/>
          </p:nvSpPr>
          <p:spPr>
            <a:xfrm>
              <a:off x="6077234" y="2420605"/>
              <a:ext cx="1368152" cy="513928"/>
            </a:xfrm>
            <a:prstGeom prst="flowChartAlternateProcess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6099415" y="2458313"/>
              <a:ext cx="1170790" cy="215876"/>
              <a:chOff x="7073618" y="4133840"/>
              <a:chExt cx="1170790" cy="215876"/>
            </a:xfrm>
          </p:grpSpPr>
          <p:grpSp>
            <p:nvGrpSpPr>
              <p:cNvPr id="140" name="그룹 139"/>
              <p:cNvGrpSpPr/>
              <p:nvPr/>
            </p:nvGrpSpPr>
            <p:grpSpPr>
              <a:xfrm>
                <a:off x="7073618" y="4134272"/>
                <a:ext cx="306694" cy="215444"/>
                <a:chOff x="7073618" y="4134272"/>
                <a:chExt cx="306694" cy="215444"/>
              </a:xfrm>
            </p:grpSpPr>
            <p:sp>
              <p:nvSpPr>
                <p:cNvPr id="150" name="직사각형 149"/>
                <p:cNvSpPr/>
                <p:nvPr/>
              </p:nvSpPr>
              <p:spPr>
                <a:xfrm>
                  <a:off x="7092280" y="4142988"/>
                  <a:ext cx="197362" cy="20063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1" name="TextBox 150"/>
                <p:cNvSpPr txBox="1"/>
                <p:nvPr/>
              </p:nvSpPr>
              <p:spPr>
                <a:xfrm>
                  <a:off x="7073618" y="4134272"/>
                  <a:ext cx="30669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ko-KR" alt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41" name="그룹 140"/>
              <p:cNvGrpSpPr/>
              <p:nvPr/>
            </p:nvGrpSpPr>
            <p:grpSpPr>
              <a:xfrm>
                <a:off x="7361650" y="4133840"/>
                <a:ext cx="306694" cy="215444"/>
                <a:chOff x="7073618" y="4134272"/>
                <a:chExt cx="306694" cy="215444"/>
              </a:xfrm>
            </p:grpSpPr>
            <p:sp>
              <p:nvSpPr>
                <p:cNvPr id="148" name="직사각형 147"/>
                <p:cNvSpPr/>
                <p:nvPr/>
              </p:nvSpPr>
              <p:spPr>
                <a:xfrm>
                  <a:off x="7092280" y="4142988"/>
                  <a:ext cx="197362" cy="20063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TextBox 148"/>
                <p:cNvSpPr txBox="1"/>
                <p:nvPr/>
              </p:nvSpPr>
              <p:spPr>
                <a:xfrm>
                  <a:off x="7073618" y="4134272"/>
                  <a:ext cx="30669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ko-KR" alt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42" name="그룹 141"/>
              <p:cNvGrpSpPr/>
              <p:nvPr/>
            </p:nvGrpSpPr>
            <p:grpSpPr>
              <a:xfrm>
                <a:off x="7649682" y="4133840"/>
                <a:ext cx="306694" cy="215444"/>
                <a:chOff x="7073618" y="4134272"/>
                <a:chExt cx="306694" cy="215444"/>
              </a:xfrm>
            </p:grpSpPr>
            <p:sp>
              <p:nvSpPr>
                <p:cNvPr id="146" name="직사각형 145"/>
                <p:cNvSpPr/>
                <p:nvPr/>
              </p:nvSpPr>
              <p:spPr>
                <a:xfrm>
                  <a:off x="7092280" y="4142988"/>
                  <a:ext cx="197362" cy="20063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TextBox 146"/>
                <p:cNvSpPr txBox="1"/>
                <p:nvPr/>
              </p:nvSpPr>
              <p:spPr>
                <a:xfrm>
                  <a:off x="7073618" y="4134272"/>
                  <a:ext cx="30669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1" dirty="0" smtClean="0">
                      <a:solidFill>
                        <a:schemeClr val="bg1"/>
                      </a:solidFill>
                    </a:rPr>
                    <a:t>3</a:t>
                  </a:r>
                  <a:endParaRPr lang="ko-KR" alt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43" name="그룹 142"/>
              <p:cNvGrpSpPr/>
              <p:nvPr/>
            </p:nvGrpSpPr>
            <p:grpSpPr>
              <a:xfrm>
                <a:off x="7937714" y="4133840"/>
                <a:ext cx="306694" cy="215444"/>
                <a:chOff x="7073618" y="4134272"/>
                <a:chExt cx="306694" cy="215444"/>
              </a:xfrm>
            </p:grpSpPr>
            <p:sp>
              <p:nvSpPr>
                <p:cNvPr id="144" name="직사각형 143"/>
                <p:cNvSpPr/>
                <p:nvPr/>
              </p:nvSpPr>
              <p:spPr>
                <a:xfrm>
                  <a:off x="7092280" y="4142988"/>
                  <a:ext cx="197362" cy="20063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5" name="TextBox 144"/>
                <p:cNvSpPr txBox="1"/>
                <p:nvPr/>
              </p:nvSpPr>
              <p:spPr>
                <a:xfrm>
                  <a:off x="7073618" y="4134272"/>
                  <a:ext cx="30669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1" dirty="0" smtClean="0">
                      <a:solidFill>
                        <a:schemeClr val="bg1"/>
                      </a:solidFill>
                    </a:rPr>
                    <a:t>4</a:t>
                  </a:r>
                  <a:endParaRPr lang="ko-KR" alt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118" name="모서리가 둥근 직사각형 117"/>
            <p:cNvSpPr/>
            <p:nvPr/>
          </p:nvSpPr>
          <p:spPr>
            <a:xfrm>
              <a:off x="6077234" y="2976854"/>
              <a:ext cx="1368152" cy="26193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252762" y="3000231"/>
              <a:ext cx="13020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>
                  <a:solidFill>
                    <a:schemeClr val="bg1"/>
                  </a:solidFill>
                </a:rPr>
                <a:t>선택 번호 저장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grpSp>
          <p:nvGrpSpPr>
            <p:cNvPr id="120" name="그룹 119"/>
            <p:cNvGrpSpPr/>
            <p:nvPr/>
          </p:nvGrpSpPr>
          <p:grpSpPr>
            <a:xfrm>
              <a:off x="6080741" y="3744182"/>
              <a:ext cx="1447095" cy="277367"/>
              <a:chOff x="6986364" y="4240901"/>
              <a:chExt cx="1447095" cy="277367"/>
            </a:xfrm>
          </p:grpSpPr>
          <p:sp>
            <p:nvSpPr>
              <p:cNvPr id="138" name="모서리가 둥근 직사각형 137"/>
              <p:cNvSpPr/>
              <p:nvPr/>
            </p:nvSpPr>
            <p:spPr>
              <a:xfrm>
                <a:off x="6986364" y="4240901"/>
                <a:ext cx="1368152" cy="26193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7131412" y="4256658"/>
                <a:ext cx="130204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dirty="0" smtClean="0">
                    <a:solidFill>
                      <a:schemeClr val="bg1"/>
                    </a:solidFill>
                  </a:rPr>
                  <a:t>내 픽 </a:t>
                </a:r>
                <a:r>
                  <a:rPr lang="ko-KR" altLang="en-US" sz="1050" b="1" dirty="0" err="1" smtClean="0">
                    <a:solidFill>
                      <a:schemeClr val="bg1"/>
                    </a:solidFill>
                  </a:rPr>
                  <a:t>히스토리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21" name="직선 연결선 120"/>
            <p:cNvCxnSpPr/>
            <p:nvPr/>
          </p:nvCxnSpPr>
          <p:spPr>
            <a:xfrm>
              <a:off x="6077234" y="3684369"/>
              <a:ext cx="136815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모서리가 둥근 직사각형 121"/>
            <p:cNvSpPr/>
            <p:nvPr/>
          </p:nvSpPr>
          <p:spPr>
            <a:xfrm>
              <a:off x="6080741" y="3312134"/>
              <a:ext cx="1368152" cy="26193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256269" y="3335511"/>
              <a:ext cx="13020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>
                  <a:solidFill>
                    <a:schemeClr val="bg1"/>
                  </a:solidFill>
                </a:rPr>
                <a:t>일괄 랜덤 선택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grpSp>
          <p:nvGrpSpPr>
            <p:cNvPr id="124" name="그룹 123"/>
            <p:cNvGrpSpPr/>
            <p:nvPr/>
          </p:nvGrpSpPr>
          <p:grpSpPr>
            <a:xfrm>
              <a:off x="6082156" y="4079462"/>
              <a:ext cx="1447059" cy="285642"/>
              <a:chOff x="6986364" y="4240901"/>
              <a:chExt cx="1447059" cy="285642"/>
            </a:xfrm>
          </p:grpSpPr>
          <p:sp>
            <p:nvSpPr>
              <p:cNvPr id="136" name="모서리가 둥근 직사각형 135"/>
              <p:cNvSpPr/>
              <p:nvPr/>
            </p:nvSpPr>
            <p:spPr>
              <a:xfrm>
                <a:off x="6986364" y="4240901"/>
                <a:ext cx="1368152" cy="26193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7131376" y="4264933"/>
                <a:ext cx="130204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dirty="0" smtClean="0">
                    <a:solidFill>
                      <a:schemeClr val="bg1"/>
                    </a:solidFill>
                  </a:rPr>
                  <a:t>선택 번호 보기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5" name="그룹 124"/>
            <p:cNvGrpSpPr/>
            <p:nvPr/>
          </p:nvGrpSpPr>
          <p:grpSpPr>
            <a:xfrm>
              <a:off x="6012160" y="4974406"/>
              <a:ext cx="1563663" cy="282327"/>
              <a:chOff x="6940643" y="5430733"/>
              <a:chExt cx="1563663" cy="282327"/>
            </a:xfrm>
          </p:grpSpPr>
          <p:sp>
            <p:nvSpPr>
              <p:cNvPr id="132" name="순서도: 대체 처리 131"/>
              <p:cNvSpPr/>
              <p:nvPr/>
            </p:nvSpPr>
            <p:spPr>
              <a:xfrm>
                <a:off x="7005038" y="5445224"/>
                <a:ext cx="661895" cy="236300"/>
              </a:xfrm>
              <a:prstGeom prst="flowChartAlternateProcess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6940643" y="5436061"/>
                <a:ext cx="8321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rgbClr val="FFC000"/>
                    </a:solidFill>
                  </a:rPr>
                  <a:t>구매확정</a:t>
                </a:r>
                <a:endParaRPr lang="ko-KR" altLang="en-US" sz="1200" b="1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134" name="순서도: 대체 처리 133"/>
              <p:cNvSpPr/>
              <p:nvPr/>
            </p:nvSpPr>
            <p:spPr>
              <a:xfrm>
                <a:off x="7737577" y="5445224"/>
                <a:ext cx="661895" cy="236300"/>
              </a:xfrm>
              <a:prstGeom prst="flowChartAlternateProcess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7672163" y="5430733"/>
                <a:ext cx="832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smtClean="0">
                    <a:solidFill>
                      <a:schemeClr val="bg1"/>
                    </a:solidFill>
                  </a:rPr>
                  <a:t>취소하기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>
              <a:off x="6065501" y="4424030"/>
              <a:ext cx="1405488" cy="498187"/>
              <a:chOff x="6971124" y="5360417"/>
              <a:chExt cx="1405488" cy="498187"/>
            </a:xfrm>
          </p:grpSpPr>
          <p:sp>
            <p:nvSpPr>
              <p:cNvPr id="127" name="순서도: 대체 처리 126"/>
              <p:cNvSpPr/>
              <p:nvPr/>
            </p:nvSpPr>
            <p:spPr>
              <a:xfrm>
                <a:off x="6982178" y="5360417"/>
                <a:ext cx="1394434" cy="498187"/>
              </a:xfrm>
              <a:prstGeom prst="flowChartAlternateProcess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6971124" y="5376927"/>
                <a:ext cx="85476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 err="1" smtClean="0">
                    <a:solidFill>
                      <a:schemeClr val="bg1"/>
                    </a:solidFill>
                  </a:rPr>
                  <a:t>선택갯수</a:t>
                </a:r>
                <a:r>
                  <a:rPr lang="ko-KR" altLang="en-US" sz="10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: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7698445" y="5414744"/>
                <a:ext cx="570774" cy="177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>
                <a:off x="7068676" y="5624334"/>
                <a:ext cx="1200543" cy="18093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7040915" y="5595431"/>
                <a:ext cx="12664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 smtClean="0">
                    <a:solidFill>
                      <a:srgbClr val="C00000"/>
                    </a:solidFill>
                  </a:rPr>
                  <a:t>총 </a:t>
                </a:r>
                <a:r>
                  <a:rPr lang="en-US" altLang="ko-KR" sz="1000" b="1" dirty="0" smtClean="0">
                    <a:solidFill>
                      <a:srgbClr val="C00000"/>
                    </a:solidFill>
                  </a:rPr>
                  <a:t>:                </a:t>
                </a:r>
                <a:r>
                  <a:rPr lang="ko-KR" altLang="en-US" sz="1000" b="1" dirty="0" smtClean="0">
                    <a:solidFill>
                      <a:srgbClr val="C00000"/>
                    </a:solidFill>
                  </a:rPr>
                  <a:t>원</a:t>
                </a:r>
                <a:r>
                  <a:rPr lang="en-US" altLang="ko-KR" sz="1000" b="1" dirty="0" smtClean="0">
                    <a:solidFill>
                      <a:srgbClr val="C00000"/>
                    </a:solidFill>
                  </a:rPr>
                  <a:t> </a:t>
                </a:r>
                <a:endParaRPr lang="ko-KR" altLang="en-US" sz="1000" b="1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156" name="그룹 155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157" name="TextBox 156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4-4</a:t>
              </a:r>
              <a:endParaRPr lang="ko-KR" altLang="en-US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복권구</a:t>
              </a:r>
              <a:r>
                <a:rPr lang="ko-KR" altLang="en-US" dirty="0"/>
                <a:t>매</a:t>
              </a:r>
              <a:r>
                <a:rPr lang="ko-KR" altLang="en-US" dirty="0" smtClean="0"/>
                <a:t> 페이지</a:t>
              </a:r>
              <a:r>
                <a:rPr lang="en-US" altLang="ko-KR" dirty="0" smtClean="0"/>
                <a:t>15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8255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지연 2"/>
          <p:cNvSpPr/>
          <p:nvPr/>
        </p:nvSpPr>
        <p:spPr>
          <a:xfrm>
            <a:off x="251520" y="260648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60648"/>
            <a:ext cx="7056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선택번호 보기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622330"/>
            <a:ext cx="12241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chemeClr val="bg1">
                    <a:lumMod val="50000"/>
                  </a:schemeClr>
                </a:solidFill>
              </a:rPr>
              <a:t>선택번호 보기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76" name="TextBox 75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4-5</a:t>
              </a:r>
              <a:endParaRPr lang="ko-KR" altLang="en-US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복권구</a:t>
              </a:r>
              <a:r>
                <a:rPr lang="ko-KR" altLang="en-US" dirty="0"/>
                <a:t>매</a:t>
              </a:r>
              <a:r>
                <a:rPr lang="ko-KR" altLang="en-US" dirty="0" smtClean="0"/>
                <a:t> 페이지</a:t>
              </a:r>
              <a:r>
                <a:rPr lang="en-US" altLang="ko-KR" dirty="0" smtClean="0"/>
                <a:t>16</a:t>
              </a:r>
              <a:endParaRPr lang="ko-KR" altLang="en-US" dirty="0"/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907976" y="1061120"/>
            <a:ext cx="3181052" cy="1317302"/>
            <a:chOff x="755576" y="908720"/>
            <a:chExt cx="3181052" cy="1317302"/>
          </a:xfrm>
        </p:grpSpPr>
        <p:sp>
          <p:nvSpPr>
            <p:cNvPr id="80" name="TextBox 79"/>
            <p:cNvSpPr txBox="1"/>
            <p:nvPr/>
          </p:nvSpPr>
          <p:spPr>
            <a:xfrm>
              <a:off x="755576" y="908720"/>
              <a:ext cx="122413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bg1">
                      <a:lumMod val="50000"/>
                    </a:schemeClr>
                  </a:solidFill>
                </a:rPr>
                <a:t>2021-09-21    </a:t>
              </a:r>
              <a:r>
                <a:rPr lang="en-US" altLang="ko-KR" sz="600" b="1" dirty="0">
                  <a:solidFill>
                    <a:srgbClr val="C00000"/>
                  </a:solidFill>
                </a:rPr>
                <a:t>4</a:t>
              </a:r>
              <a:r>
                <a:rPr lang="ko-KR" altLang="en-US" sz="600" b="1" dirty="0" smtClean="0">
                  <a:solidFill>
                    <a:srgbClr val="C00000"/>
                  </a:solidFill>
                </a:rPr>
                <a:t>매</a:t>
              </a:r>
              <a:endParaRPr lang="ko-KR" altLang="en-US" sz="1400" b="1" dirty="0">
                <a:solidFill>
                  <a:srgbClr val="C00000"/>
                </a:solidFill>
              </a:endParaRPr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971600" y="1111652"/>
              <a:ext cx="1925166" cy="218991"/>
              <a:chOff x="2195736" y="2648099"/>
              <a:chExt cx="1925166" cy="218991"/>
            </a:xfrm>
          </p:grpSpPr>
          <p:sp>
            <p:nvSpPr>
              <p:cNvPr id="178" name="타원 177"/>
              <p:cNvSpPr/>
              <p:nvPr/>
            </p:nvSpPr>
            <p:spPr>
              <a:xfrm>
                <a:off x="2195736" y="2655962"/>
                <a:ext cx="21602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79" name="타원 178"/>
              <p:cNvSpPr/>
              <p:nvPr/>
            </p:nvSpPr>
            <p:spPr>
              <a:xfrm>
                <a:off x="2483768" y="2658120"/>
                <a:ext cx="21602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80" name="타원 179"/>
              <p:cNvSpPr/>
              <p:nvPr/>
            </p:nvSpPr>
            <p:spPr>
              <a:xfrm>
                <a:off x="2771800" y="2658120"/>
                <a:ext cx="2350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81" name="타원 180"/>
              <p:cNvSpPr/>
              <p:nvPr/>
            </p:nvSpPr>
            <p:spPr>
              <a:xfrm>
                <a:off x="3100090" y="2655962"/>
                <a:ext cx="23507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82" name="타원 181"/>
              <p:cNvSpPr/>
              <p:nvPr/>
            </p:nvSpPr>
            <p:spPr>
              <a:xfrm>
                <a:off x="3407172" y="2658120"/>
                <a:ext cx="2096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83" name="덧셈 기호 182"/>
              <p:cNvSpPr/>
              <p:nvPr/>
            </p:nvSpPr>
            <p:spPr>
              <a:xfrm>
                <a:off x="3661296" y="2661905"/>
                <a:ext cx="184274" cy="180489"/>
              </a:xfrm>
              <a:prstGeom prst="mathPlus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타원 183"/>
              <p:cNvSpPr/>
              <p:nvPr/>
            </p:nvSpPr>
            <p:spPr>
              <a:xfrm>
                <a:off x="3904878" y="2648099"/>
                <a:ext cx="216024" cy="198428"/>
              </a:xfrm>
              <a:prstGeom prst="ellipse">
                <a:avLst/>
              </a:prstGeom>
              <a:ln w="31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971600" y="1408708"/>
              <a:ext cx="1925166" cy="211128"/>
              <a:chOff x="2195736" y="2655962"/>
              <a:chExt cx="1925166" cy="211128"/>
            </a:xfrm>
          </p:grpSpPr>
          <p:sp>
            <p:nvSpPr>
              <p:cNvPr id="171" name="타원 170"/>
              <p:cNvSpPr/>
              <p:nvPr/>
            </p:nvSpPr>
            <p:spPr>
              <a:xfrm>
                <a:off x="2195736" y="2655962"/>
                <a:ext cx="21602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72" name="타원 171"/>
              <p:cNvSpPr/>
              <p:nvPr/>
            </p:nvSpPr>
            <p:spPr>
              <a:xfrm>
                <a:off x="2483768" y="2658120"/>
                <a:ext cx="21602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73" name="타원 172"/>
              <p:cNvSpPr/>
              <p:nvPr/>
            </p:nvSpPr>
            <p:spPr>
              <a:xfrm>
                <a:off x="2771800" y="2658120"/>
                <a:ext cx="2350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74" name="타원 173"/>
              <p:cNvSpPr/>
              <p:nvPr/>
            </p:nvSpPr>
            <p:spPr>
              <a:xfrm>
                <a:off x="3100090" y="2655962"/>
                <a:ext cx="23507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75" name="타원 174"/>
              <p:cNvSpPr/>
              <p:nvPr/>
            </p:nvSpPr>
            <p:spPr>
              <a:xfrm>
                <a:off x="3407172" y="2658120"/>
                <a:ext cx="2096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76" name="덧셈 기호 175"/>
              <p:cNvSpPr/>
              <p:nvPr/>
            </p:nvSpPr>
            <p:spPr>
              <a:xfrm>
                <a:off x="3661296" y="2661905"/>
                <a:ext cx="184274" cy="180489"/>
              </a:xfrm>
              <a:prstGeom prst="mathPlus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/>
              <p:cNvSpPr/>
              <p:nvPr/>
            </p:nvSpPr>
            <p:spPr>
              <a:xfrm>
                <a:off x="3904878" y="2655962"/>
                <a:ext cx="216024" cy="198428"/>
              </a:xfrm>
              <a:prstGeom prst="ellipse">
                <a:avLst/>
              </a:prstGeom>
              <a:ln w="31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grpSp>
          <p:nvGrpSpPr>
            <p:cNvPr id="83" name="그룹 82"/>
            <p:cNvGrpSpPr/>
            <p:nvPr/>
          </p:nvGrpSpPr>
          <p:grpSpPr>
            <a:xfrm>
              <a:off x="965250" y="1705248"/>
              <a:ext cx="1925166" cy="211128"/>
              <a:chOff x="2195736" y="2655962"/>
              <a:chExt cx="1925166" cy="211128"/>
            </a:xfrm>
          </p:grpSpPr>
          <p:sp>
            <p:nvSpPr>
              <p:cNvPr id="164" name="타원 163"/>
              <p:cNvSpPr/>
              <p:nvPr/>
            </p:nvSpPr>
            <p:spPr>
              <a:xfrm>
                <a:off x="2195736" y="2655962"/>
                <a:ext cx="21602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65" name="타원 164"/>
              <p:cNvSpPr/>
              <p:nvPr/>
            </p:nvSpPr>
            <p:spPr>
              <a:xfrm>
                <a:off x="2483768" y="2658120"/>
                <a:ext cx="21602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66" name="타원 165"/>
              <p:cNvSpPr/>
              <p:nvPr/>
            </p:nvSpPr>
            <p:spPr>
              <a:xfrm>
                <a:off x="2771800" y="2658120"/>
                <a:ext cx="2350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67" name="타원 166"/>
              <p:cNvSpPr/>
              <p:nvPr/>
            </p:nvSpPr>
            <p:spPr>
              <a:xfrm>
                <a:off x="3100090" y="2655962"/>
                <a:ext cx="23507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68" name="타원 167"/>
              <p:cNvSpPr/>
              <p:nvPr/>
            </p:nvSpPr>
            <p:spPr>
              <a:xfrm>
                <a:off x="3407172" y="2658120"/>
                <a:ext cx="2096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69" name="덧셈 기호 168"/>
              <p:cNvSpPr/>
              <p:nvPr/>
            </p:nvSpPr>
            <p:spPr>
              <a:xfrm>
                <a:off x="3661296" y="2661905"/>
                <a:ext cx="184274" cy="180489"/>
              </a:xfrm>
              <a:prstGeom prst="mathPlus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타원 169"/>
              <p:cNvSpPr/>
              <p:nvPr/>
            </p:nvSpPr>
            <p:spPr>
              <a:xfrm>
                <a:off x="3904878" y="2655962"/>
                <a:ext cx="216024" cy="198428"/>
              </a:xfrm>
              <a:prstGeom prst="ellipse">
                <a:avLst/>
              </a:prstGeom>
              <a:ln w="31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971600" y="1990998"/>
              <a:ext cx="1925166" cy="211128"/>
              <a:chOff x="2195736" y="2655962"/>
              <a:chExt cx="1925166" cy="211128"/>
            </a:xfrm>
          </p:grpSpPr>
          <p:sp>
            <p:nvSpPr>
              <p:cNvPr id="157" name="타원 156"/>
              <p:cNvSpPr/>
              <p:nvPr/>
            </p:nvSpPr>
            <p:spPr>
              <a:xfrm>
                <a:off x="2195736" y="2655962"/>
                <a:ext cx="21602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58" name="타원 157"/>
              <p:cNvSpPr/>
              <p:nvPr/>
            </p:nvSpPr>
            <p:spPr>
              <a:xfrm>
                <a:off x="2483768" y="2658120"/>
                <a:ext cx="21602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59" name="타원 158"/>
              <p:cNvSpPr/>
              <p:nvPr/>
            </p:nvSpPr>
            <p:spPr>
              <a:xfrm>
                <a:off x="2771800" y="2658120"/>
                <a:ext cx="2350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60" name="타원 159"/>
              <p:cNvSpPr/>
              <p:nvPr/>
            </p:nvSpPr>
            <p:spPr>
              <a:xfrm>
                <a:off x="3100090" y="2655962"/>
                <a:ext cx="235074" cy="211128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61" name="타원 160"/>
              <p:cNvSpPr/>
              <p:nvPr/>
            </p:nvSpPr>
            <p:spPr>
              <a:xfrm>
                <a:off x="3407172" y="2658120"/>
                <a:ext cx="209674" cy="208970"/>
              </a:xfrm>
              <a:prstGeom prst="ellipse">
                <a:avLst/>
              </a:prstGeom>
              <a:ln w="31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162" name="덧셈 기호 161"/>
              <p:cNvSpPr/>
              <p:nvPr/>
            </p:nvSpPr>
            <p:spPr>
              <a:xfrm>
                <a:off x="3661296" y="2661905"/>
                <a:ext cx="184274" cy="180489"/>
              </a:xfrm>
              <a:prstGeom prst="mathPlus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3" name="타원 162"/>
              <p:cNvSpPr/>
              <p:nvPr/>
            </p:nvSpPr>
            <p:spPr>
              <a:xfrm>
                <a:off x="3904878" y="2655962"/>
                <a:ext cx="216024" cy="198428"/>
              </a:xfrm>
              <a:prstGeom prst="ellipse">
                <a:avLst/>
              </a:prstGeom>
              <a:ln w="31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1215182" y="1118394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11</a:t>
              </a:r>
              <a:endParaRPr lang="ko-KR" altLang="en-US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58900" y="1112044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3</a:t>
              </a:r>
              <a:endParaRPr lang="ko-KR" altLang="en-US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509564" y="1118394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31</a:t>
              </a:r>
              <a:endParaRPr lang="ko-KR" altLang="en-US" dirty="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846238" y="1118444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33</a:t>
              </a:r>
              <a:endParaRPr lang="ko-KR" alt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144936" y="1116286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4</a:t>
              </a:r>
              <a:r>
                <a:rPr lang="en-US" altLang="ko-KR" sz="900" dirty="0" smtClean="0"/>
                <a:t>3</a:t>
              </a:r>
              <a:endParaRPr lang="ko-KR" alt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642642" y="1099344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25</a:t>
              </a:r>
              <a:endParaRPr lang="ko-KR" altLang="en-US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640484" y="1397968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21</a:t>
              </a:r>
              <a:endParaRPr lang="ko-KR" alt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151286" y="1404318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6</a:t>
              </a:r>
              <a:r>
                <a:rPr lang="en-US" altLang="ko-KR" sz="900" dirty="0" smtClean="0"/>
                <a:t>3</a:t>
              </a:r>
              <a:endParaRPr lang="ko-KR" altLang="en-US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844204" y="1400076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4</a:t>
              </a:r>
              <a:r>
                <a:rPr lang="en-US" altLang="ko-KR" sz="900" dirty="0" smtClean="0"/>
                <a:t>3</a:t>
              </a:r>
              <a:endParaRPr lang="ko-KR" altLang="en-US" dirty="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522264" y="1393726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36</a:t>
              </a:r>
              <a:endParaRPr lang="ko-KR" altLang="en-US" dirty="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215182" y="1397968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34</a:t>
              </a:r>
              <a:endParaRPr lang="ko-KR" altLang="en-US" dirty="0"/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933500" y="1404268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33</a:t>
              </a:r>
              <a:endParaRPr lang="ko-KR" altLang="en-US" dirty="0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924992" y="1698700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2</a:t>
              </a:r>
              <a:r>
                <a:rPr lang="en-US" altLang="ko-KR" sz="900" dirty="0" smtClean="0"/>
                <a:t>3</a:t>
              </a:r>
              <a:endParaRPr lang="ko-KR" altLang="en-US" dirty="0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215182" y="1700808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4</a:t>
              </a:r>
              <a:r>
                <a:rPr lang="en-US" altLang="ko-KR" sz="900" dirty="0" smtClean="0"/>
                <a:t>3</a:t>
              </a:r>
              <a:endParaRPr lang="ko-KR" altLang="en-US" dirty="0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1501056" y="1700808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5</a:t>
              </a:r>
              <a:r>
                <a:rPr lang="en-US" altLang="ko-KR" sz="900" dirty="0" smtClean="0"/>
                <a:t>3</a:t>
              </a:r>
              <a:endParaRPr lang="ko-KR" altLang="en-US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835696" y="1692350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6</a:t>
              </a:r>
              <a:r>
                <a:rPr lang="en-US" altLang="ko-KR" sz="900" dirty="0" smtClean="0"/>
                <a:t>3</a:t>
              </a:r>
              <a:endParaRPr lang="ko-KR" altLang="en-US" dirty="0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144936" y="1692350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65</a:t>
              </a:r>
              <a:endParaRPr lang="ko-KR" altLang="en-US" dirty="0"/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2636292" y="1688108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20</a:t>
              </a:r>
              <a:endParaRPr lang="ko-KR" altLang="en-US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2642642" y="1976140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11</a:t>
              </a:r>
              <a:endParaRPr lang="ko-KR" altLang="en-US" dirty="0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144936" y="1988840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70</a:t>
              </a:r>
              <a:endParaRPr lang="ko-KR" altLang="en-US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1835696" y="1986732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33</a:t>
              </a:r>
              <a:endParaRPr lang="ko-KR" altLang="en-US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507406" y="1986732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21</a:t>
              </a:r>
              <a:endParaRPr lang="ko-KR" altLang="en-US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215182" y="1988840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/>
                <a:t>11</a:t>
              </a:r>
              <a:endParaRPr lang="ko-KR" altLang="en-US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967408" y="1995190"/>
              <a:ext cx="3324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/>
                <a:t>5</a:t>
              </a:r>
              <a:endParaRPr lang="ko-KR" altLang="en-US" dirty="0"/>
            </a:p>
          </p:txBody>
        </p:sp>
        <p:sp>
          <p:nvSpPr>
            <p:cNvPr id="149" name="모서리가 둥근 직사각형 148"/>
            <p:cNvSpPr/>
            <p:nvPr/>
          </p:nvSpPr>
          <p:spPr>
            <a:xfrm>
              <a:off x="2975124" y="1099344"/>
              <a:ext cx="444748" cy="206603"/>
            </a:xfrm>
            <a:prstGeom prst="roundRect">
              <a:avLst/>
            </a:prstGeom>
            <a:ln w="127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accent5">
                      <a:lumMod val="75000"/>
                    </a:schemeClr>
                  </a:solidFill>
                </a:rPr>
                <a:t>수정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3479180" y="1097186"/>
              <a:ext cx="444748" cy="206603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저</a:t>
              </a:r>
              <a:r>
                <a:rPr lang="ko-KR" altLang="en-US" sz="900" b="1" dirty="0"/>
                <a:t>장</a:t>
              </a:r>
              <a:endParaRPr lang="ko-KR" altLang="en-US" b="1" dirty="0"/>
            </a:p>
          </p:txBody>
        </p:sp>
        <p:sp>
          <p:nvSpPr>
            <p:cNvPr id="151" name="모서리가 둥근 직사각형 150"/>
            <p:cNvSpPr/>
            <p:nvPr/>
          </p:nvSpPr>
          <p:spPr>
            <a:xfrm>
              <a:off x="2987824" y="1430705"/>
              <a:ext cx="444748" cy="206603"/>
            </a:xfrm>
            <a:prstGeom prst="roundRect">
              <a:avLst/>
            </a:prstGeom>
            <a:ln w="127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accent5">
                      <a:lumMod val="75000"/>
                    </a:schemeClr>
                  </a:solidFill>
                </a:rPr>
                <a:t>수정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52" name="모서리가 둥근 직사각형 151"/>
            <p:cNvSpPr/>
            <p:nvPr/>
          </p:nvSpPr>
          <p:spPr>
            <a:xfrm>
              <a:off x="3491880" y="1428547"/>
              <a:ext cx="444748" cy="206603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저</a:t>
              </a:r>
              <a:r>
                <a:rPr lang="ko-KR" altLang="en-US" sz="900" b="1" dirty="0"/>
                <a:t>장</a:t>
              </a:r>
              <a:endParaRPr lang="ko-KR" altLang="en-US" b="1" dirty="0"/>
            </a:p>
          </p:txBody>
        </p:sp>
        <p:sp>
          <p:nvSpPr>
            <p:cNvPr id="153" name="모서리가 둥근 직사각형 152"/>
            <p:cNvSpPr/>
            <p:nvPr/>
          </p:nvSpPr>
          <p:spPr>
            <a:xfrm>
              <a:off x="2987824" y="1725087"/>
              <a:ext cx="444748" cy="206603"/>
            </a:xfrm>
            <a:prstGeom prst="roundRect">
              <a:avLst/>
            </a:prstGeom>
            <a:ln w="127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accent5">
                      <a:lumMod val="75000"/>
                    </a:schemeClr>
                  </a:solidFill>
                </a:rPr>
                <a:t>수정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54" name="모서리가 둥근 직사각형 153"/>
            <p:cNvSpPr/>
            <p:nvPr/>
          </p:nvSpPr>
          <p:spPr>
            <a:xfrm>
              <a:off x="3491880" y="1722929"/>
              <a:ext cx="444748" cy="206603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저</a:t>
              </a:r>
              <a:r>
                <a:rPr lang="ko-KR" altLang="en-US" sz="900" b="1" dirty="0"/>
                <a:t>장</a:t>
              </a:r>
              <a:endParaRPr lang="ko-KR" altLang="en-US" b="1" dirty="0"/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2987824" y="1990998"/>
              <a:ext cx="444748" cy="206603"/>
            </a:xfrm>
            <a:prstGeom prst="roundRect">
              <a:avLst/>
            </a:prstGeom>
            <a:ln w="127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accent5">
                      <a:lumMod val="75000"/>
                    </a:schemeClr>
                  </a:solidFill>
                </a:rPr>
                <a:t>수정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56" name="모서리가 둥근 직사각형 155"/>
            <p:cNvSpPr/>
            <p:nvPr/>
          </p:nvSpPr>
          <p:spPr>
            <a:xfrm>
              <a:off x="3491880" y="1988840"/>
              <a:ext cx="444748" cy="206603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저</a:t>
              </a:r>
              <a:r>
                <a:rPr lang="ko-KR" altLang="en-US" sz="900" b="1" dirty="0"/>
                <a:t>장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1756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57299"/>
            <a:ext cx="7706856" cy="447494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1640" y="1315225"/>
            <a:ext cx="80986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결제하</a:t>
            </a:r>
            <a:r>
              <a:rPr lang="ko-KR" altLang="en-US" sz="1100" b="1" dirty="0"/>
              <a:t>기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1458734" y="1667413"/>
            <a:ext cx="609908" cy="144016"/>
          </a:xfrm>
          <a:prstGeom prst="rect">
            <a:avLst/>
          </a:prstGeom>
          <a:solidFill>
            <a:srgbClr val="447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56818" y="1649901"/>
            <a:ext cx="917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85000"/>
                  </a:schemeClr>
                </a:solidFill>
              </a:rPr>
              <a:t>결제하기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29080" y="1339624"/>
            <a:ext cx="1030552" cy="3419808"/>
            <a:chOff x="229080" y="1305336"/>
            <a:chExt cx="1030552" cy="3419808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29080" y="1305336"/>
              <a:ext cx="984628" cy="3419808"/>
            </a:xfrm>
            <a:prstGeom prst="roundRect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noFill/>
                </a:ln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81364" y="1382068"/>
              <a:ext cx="881876" cy="216403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닉네임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1364" y="1845404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____________ </a:t>
              </a:r>
              <a:r>
                <a:rPr lang="ko-KR" altLang="en-US" sz="800" b="1" dirty="0" err="1" smtClean="0">
                  <a:solidFill>
                    <a:srgbClr val="C00000"/>
                  </a:solidFill>
                </a:rPr>
                <a:t>캐</a:t>
              </a:r>
              <a:r>
                <a:rPr lang="ko-KR" altLang="en-US" sz="800" b="1" dirty="0" err="1">
                  <a:solidFill>
                    <a:srgbClr val="C00000"/>
                  </a:solidFill>
                </a:rPr>
                <a:t>쉬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1520" y="1719096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내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보유캐쉬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1364" y="2187156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 </a:t>
              </a:r>
              <a:r>
                <a:rPr lang="ko-KR" altLang="en-US" sz="600" b="1" dirty="0" err="1" smtClean="0">
                  <a:solidFill>
                    <a:schemeClr val="accent5">
                      <a:lumMod val="75000"/>
                    </a:schemeClr>
                  </a:solidFill>
                </a:rPr>
                <a:t>마일리</a:t>
              </a:r>
              <a:r>
                <a:rPr lang="ko-KR" altLang="en-US" sz="600" b="1" dirty="0" err="1">
                  <a:solidFill>
                    <a:schemeClr val="accent5">
                      <a:lumMod val="75000"/>
                    </a:schemeClr>
                  </a:solidFill>
                </a:rPr>
                <a:t>지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1520" y="2060848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잔여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마일리지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0544" y="2488740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구매 내역</a:t>
              </a:r>
              <a:endParaRPr lang="ko-KR" altLang="en-US" sz="1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67128" y="278393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복권 당첨 확인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63712" y="338552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tx2">
                      <a:lumMod val="75000"/>
                    </a:schemeClr>
                  </a:solidFill>
                </a:rPr>
                <a:t>캐쉬</a:t>
              </a:r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 출금 신청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7616" y="369184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쪽지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3712" y="39844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정보 수정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81364" y="4286457"/>
              <a:ext cx="881876" cy="35122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지금바로충전</a:t>
              </a:r>
              <a:endParaRPr lang="ko-KR" alt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3712" y="30811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복권 받기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57" name="모서리가 둥근 직사각형 56"/>
          <p:cNvSpPr/>
          <p:nvPr/>
        </p:nvSpPr>
        <p:spPr>
          <a:xfrm>
            <a:off x="7463121" y="316069"/>
            <a:ext cx="1224136" cy="2160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lang="ko-KR" altLang="en-US" sz="900" b="1" dirty="0" smtClean="0">
                <a:solidFill>
                  <a:schemeClr val="accent5">
                    <a:lumMod val="75000"/>
                  </a:schemeClr>
                </a:solidFill>
              </a:rPr>
              <a:t>님 환영합니다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397551" y="2422327"/>
            <a:ext cx="1440161" cy="286593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/>
              <a:t> </a:t>
            </a:r>
            <a:r>
              <a:rPr lang="ko-KR" altLang="en-US" sz="900" b="1" dirty="0" err="1" smtClean="0"/>
              <a:t>파워볼</a:t>
            </a:r>
            <a:r>
              <a:rPr lang="ko-KR" altLang="en-US" sz="900" b="1" dirty="0" smtClean="0"/>
              <a:t> 구매         </a:t>
            </a:r>
            <a:r>
              <a:rPr lang="en-US" altLang="ko-KR" sz="900" b="1" dirty="0" smtClean="0"/>
              <a:t>-</a:t>
            </a:r>
            <a:endParaRPr lang="ko-KR" altLang="en-US" sz="140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1475656" y="191073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- </a:t>
            </a:r>
            <a:r>
              <a:rPr lang="ko-KR" altLang="en-US" sz="900" b="1" dirty="0" err="1" smtClean="0"/>
              <a:t>메가밀리</a:t>
            </a:r>
            <a:r>
              <a:rPr lang="ko-KR" altLang="en-US" sz="900" b="1" dirty="0" err="1"/>
              <a:t>언</a:t>
            </a:r>
            <a:r>
              <a:rPr lang="ko-KR" altLang="en-US" sz="900" b="1" dirty="0" smtClean="0"/>
              <a:t> 이용방법</a:t>
            </a:r>
            <a:endParaRPr lang="en-US" altLang="ko-KR" sz="900" b="1" dirty="0" smtClean="0"/>
          </a:p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- </a:t>
            </a:r>
            <a:r>
              <a:rPr lang="ko-KR" altLang="en-US" sz="900" b="1" dirty="0" smtClean="0"/>
              <a:t>바로 구매</a:t>
            </a:r>
            <a:endParaRPr lang="ko-KR" altLang="en-US" sz="16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1331640" y="1340768"/>
            <a:ext cx="1152128" cy="228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복권구매</a:t>
            </a:r>
            <a:endParaRPr lang="ko-KR" altLang="en-US" sz="1200" b="1" dirty="0"/>
          </a:p>
        </p:txBody>
      </p:sp>
      <p:sp>
        <p:nvSpPr>
          <p:cNvPr id="77" name="직사각형 76"/>
          <p:cNvSpPr/>
          <p:nvPr/>
        </p:nvSpPr>
        <p:spPr>
          <a:xfrm>
            <a:off x="1403648" y="1605855"/>
            <a:ext cx="1440161" cy="286593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err="1" smtClean="0"/>
              <a:t>메가밀리언</a:t>
            </a:r>
            <a:r>
              <a:rPr lang="ko-KR" altLang="en-US" sz="800" b="1" dirty="0" smtClean="0"/>
              <a:t> 구매            </a:t>
            </a:r>
            <a:r>
              <a:rPr lang="en-US" altLang="ko-KR" sz="800" b="1" dirty="0" smtClean="0"/>
              <a:t>-</a:t>
            </a:r>
            <a:endParaRPr lang="ko-KR" altLang="en-US" sz="14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1475656" y="269962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- </a:t>
            </a:r>
            <a:r>
              <a:rPr lang="ko-KR" altLang="en-US" sz="900" b="1" dirty="0" err="1" smtClean="0"/>
              <a:t>파워볼</a:t>
            </a:r>
            <a:r>
              <a:rPr lang="ko-KR" altLang="en-US" sz="900" b="1" dirty="0" smtClean="0"/>
              <a:t> 이용방법</a:t>
            </a:r>
            <a:endParaRPr lang="en-US" altLang="ko-KR" sz="900" b="1" dirty="0" smtClean="0"/>
          </a:p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- </a:t>
            </a:r>
            <a:r>
              <a:rPr lang="ko-KR" altLang="en-US" sz="900" b="1" dirty="0" smtClean="0"/>
              <a:t>바로 구매</a:t>
            </a:r>
            <a:endParaRPr lang="ko-KR" altLang="en-US" sz="1600" b="1" dirty="0"/>
          </a:p>
        </p:txBody>
      </p:sp>
      <p:sp>
        <p:nvSpPr>
          <p:cNvPr id="17" name="오른쪽 화살표 16"/>
          <p:cNvSpPr/>
          <p:nvPr/>
        </p:nvSpPr>
        <p:spPr>
          <a:xfrm>
            <a:off x="1458734" y="2097384"/>
            <a:ext cx="88930" cy="10798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1541118" y="2211468"/>
            <a:ext cx="1309236" cy="609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915816" y="1352960"/>
            <a:ext cx="2304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/>
              <a:t>파워</a:t>
            </a:r>
            <a:r>
              <a:rPr lang="ko-KR" altLang="en-US" sz="1050" b="1" dirty="0" err="1"/>
              <a:t>볼</a:t>
            </a:r>
            <a:r>
              <a:rPr lang="ko-KR" altLang="en-US" sz="1050" b="1" dirty="0" smtClean="0"/>
              <a:t> 바로 구매</a:t>
            </a:r>
            <a:endParaRPr lang="ko-KR" altLang="en-US" b="1" dirty="0"/>
          </a:p>
        </p:txBody>
      </p:sp>
      <p:grpSp>
        <p:nvGrpSpPr>
          <p:cNvPr id="32" name="그룹 31"/>
          <p:cNvGrpSpPr/>
          <p:nvPr/>
        </p:nvGrpSpPr>
        <p:grpSpPr>
          <a:xfrm>
            <a:off x="6012160" y="2321347"/>
            <a:ext cx="1563663" cy="3123877"/>
            <a:chOff x="6012160" y="2132856"/>
            <a:chExt cx="1563663" cy="3123877"/>
          </a:xfrm>
        </p:grpSpPr>
        <p:grpSp>
          <p:nvGrpSpPr>
            <p:cNvPr id="47" name="그룹 46"/>
            <p:cNvGrpSpPr/>
            <p:nvPr/>
          </p:nvGrpSpPr>
          <p:grpSpPr>
            <a:xfrm>
              <a:off x="6042641" y="2132856"/>
              <a:ext cx="1402745" cy="264889"/>
              <a:chOff x="6948264" y="3069243"/>
              <a:chExt cx="1402745" cy="264889"/>
            </a:xfrm>
          </p:grpSpPr>
          <p:sp>
            <p:nvSpPr>
              <p:cNvPr id="48" name="순서도: 대체 처리 47"/>
              <p:cNvSpPr/>
              <p:nvPr/>
            </p:nvSpPr>
            <p:spPr>
              <a:xfrm>
                <a:off x="6982857" y="3077092"/>
                <a:ext cx="1368152" cy="233486"/>
              </a:xfrm>
              <a:prstGeom prst="flowChartAlternateProcess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948264" y="3072522"/>
                <a:ext cx="8321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dirty="0" err="1" smtClean="0">
                    <a:solidFill>
                      <a:schemeClr val="bg1"/>
                    </a:solidFill>
                  </a:rPr>
                  <a:t>구매갯수</a:t>
                </a:r>
                <a:r>
                  <a:rPr lang="ko-KR" altLang="en-US" sz="11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</a:rPr>
                  <a:t>:</a:t>
                </a:r>
                <a:endParaRPr lang="ko-KR" altLang="en-US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7744403" y="3115856"/>
                <a:ext cx="500005" cy="1538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7780407" y="3069243"/>
                <a:ext cx="4888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000" b="1" dirty="0" smtClean="0"/>
                  <a:t>4 </a:t>
                </a:r>
                <a:r>
                  <a:rPr lang="ko-KR" altLang="en-US" sz="1000" b="1" dirty="0" smtClean="0"/>
                  <a:t>장</a:t>
                </a:r>
                <a:endParaRPr lang="ko-KR" altLang="en-US" sz="1000" b="1" dirty="0"/>
              </a:p>
            </p:txBody>
          </p:sp>
        </p:grpSp>
        <p:sp>
          <p:nvSpPr>
            <p:cNvPr id="52" name="순서도: 대체 처리 51"/>
            <p:cNvSpPr/>
            <p:nvPr/>
          </p:nvSpPr>
          <p:spPr>
            <a:xfrm>
              <a:off x="6077234" y="2420605"/>
              <a:ext cx="1368152" cy="513928"/>
            </a:xfrm>
            <a:prstGeom prst="flowChartAlternateProcess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6099415" y="2458313"/>
              <a:ext cx="1170790" cy="215876"/>
              <a:chOff x="7073618" y="4133840"/>
              <a:chExt cx="1170790" cy="215876"/>
            </a:xfrm>
          </p:grpSpPr>
          <p:grpSp>
            <p:nvGrpSpPr>
              <p:cNvPr id="54" name="그룹 53"/>
              <p:cNvGrpSpPr/>
              <p:nvPr/>
            </p:nvGrpSpPr>
            <p:grpSpPr>
              <a:xfrm>
                <a:off x="7073618" y="4134272"/>
                <a:ext cx="306694" cy="215444"/>
                <a:chOff x="7073618" y="4134272"/>
                <a:chExt cx="306694" cy="215444"/>
              </a:xfrm>
            </p:grpSpPr>
            <p:sp>
              <p:nvSpPr>
                <p:cNvPr id="65" name="직사각형 64"/>
                <p:cNvSpPr/>
                <p:nvPr/>
              </p:nvSpPr>
              <p:spPr>
                <a:xfrm>
                  <a:off x="7092280" y="4142988"/>
                  <a:ext cx="197362" cy="20063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7073618" y="4134272"/>
                  <a:ext cx="30669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ko-KR" alt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5" name="그룹 54"/>
              <p:cNvGrpSpPr/>
              <p:nvPr/>
            </p:nvGrpSpPr>
            <p:grpSpPr>
              <a:xfrm>
                <a:off x="7361650" y="4133840"/>
                <a:ext cx="306694" cy="215444"/>
                <a:chOff x="7073618" y="4134272"/>
                <a:chExt cx="306694" cy="215444"/>
              </a:xfrm>
            </p:grpSpPr>
            <p:sp>
              <p:nvSpPr>
                <p:cNvPr id="63" name="직사각형 62"/>
                <p:cNvSpPr/>
                <p:nvPr/>
              </p:nvSpPr>
              <p:spPr>
                <a:xfrm>
                  <a:off x="7092280" y="4142988"/>
                  <a:ext cx="197362" cy="20063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7073618" y="4134272"/>
                  <a:ext cx="30669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ko-KR" alt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7649682" y="4133840"/>
                <a:ext cx="306694" cy="215444"/>
                <a:chOff x="7073618" y="4134272"/>
                <a:chExt cx="306694" cy="215444"/>
              </a:xfrm>
            </p:grpSpPr>
            <p:sp>
              <p:nvSpPr>
                <p:cNvPr id="61" name="직사각형 60"/>
                <p:cNvSpPr/>
                <p:nvPr/>
              </p:nvSpPr>
              <p:spPr>
                <a:xfrm>
                  <a:off x="7092280" y="4142988"/>
                  <a:ext cx="197362" cy="20063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7073618" y="4134272"/>
                  <a:ext cx="30669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1" dirty="0" smtClean="0">
                      <a:solidFill>
                        <a:schemeClr val="bg1"/>
                      </a:solidFill>
                    </a:rPr>
                    <a:t>3</a:t>
                  </a:r>
                  <a:endParaRPr lang="ko-KR" alt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8" name="그룹 57"/>
              <p:cNvGrpSpPr/>
              <p:nvPr/>
            </p:nvGrpSpPr>
            <p:grpSpPr>
              <a:xfrm>
                <a:off x="7937714" y="4133840"/>
                <a:ext cx="306694" cy="215444"/>
                <a:chOff x="7073618" y="4134272"/>
                <a:chExt cx="306694" cy="215444"/>
              </a:xfrm>
            </p:grpSpPr>
            <p:sp>
              <p:nvSpPr>
                <p:cNvPr id="59" name="직사각형 58"/>
                <p:cNvSpPr/>
                <p:nvPr/>
              </p:nvSpPr>
              <p:spPr>
                <a:xfrm>
                  <a:off x="7092280" y="4142988"/>
                  <a:ext cx="197362" cy="20063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7073618" y="4134272"/>
                  <a:ext cx="30669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1" dirty="0" smtClean="0">
                      <a:solidFill>
                        <a:schemeClr val="bg1"/>
                      </a:solidFill>
                    </a:rPr>
                    <a:t>4</a:t>
                  </a:r>
                  <a:endParaRPr lang="ko-KR" alt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67" name="모서리가 둥근 직사각형 66"/>
            <p:cNvSpPr/>
            <p:nvPr/>
          </p:nvSpPr>
          <p:spPr>
            <a:xfrm>
              <a:off x="6077234" y="2976854"/>
              <a:ext cx="1368152" cy="26193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252762" y="3000231"/>
              <a:ext cx="13020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>
                  <a:solidFill>
                    <a:schemeClr val="bg1"/>
                  </a:solidFill>
                </a:rPr>
                <a:t>선택 번호 저장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6080741" y="3744182"/>
              <a:ext cx="1447095" cy="277367"/>
              <a:chOff x="6986364" y="4240901"/>
              <a:chExt cx="1447095" cy="277367"/>
            </a:xfrm>
          </p:grpSpPr>
          <p:sp>
            <p:nvSpPr>
              <p:cNvPr id="70" name="모서리가 둥근 직사각형 69"/>
              <p:cNvSpPr/>
              <p:nvPr/>
            </p:nvSpPr>
            <p:spPr>
              <a:xfrm>
                <a:off x="6986364" y="4240901"/>
                <a:ext cx="1368152" cy="26193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7131412" y="4256658"/>
                <a:ext cx="130204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dirty="0" smtClean="0">
                    <a:solidFill>
                      <a:schemeClr val="bg1"/>
                    </a:solidFill>
                  </a:rPr>
                  <a:t>내 픽 </a:t>
                </a:r>
                <a:r>
                  <a:rPr lang="ko-KR" altLang="en-US" sz="1050" b="1" dirty="0" err="1" smtClean="0">
                    <a:solidFill>
                      <a:schemeClr val="bg1"/>
                    </a:solidFill>
                  </a:rPr>
                  <a:t>히스토리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80" name="직선 연결선 79"/>
            <p:cNvCxnSpPr/>
            <p:nvPr/>
          </p:nvCxnSpPr>
          <p:spPr>
            <a:xfrm>
              <a:off x="6077234" y="3684369"/>
              <a:ext cx="136815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모서리가 둥근 직사각형 80"/>
            <p:cNvSpPr/>
            <p:nvPr/>
          </p:nvSpPr>
          <p:spPr>
            <a:xfrm>
              <a:off x="6080741" y="3312134"/>
              <a:ext cx="1368152" cy="26193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256269" y="3335511"/>
              <a:ext cx="13020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>
                  <a:solidFill>
                    <a:schemeClr val="bg1"/>
                  </a:solidFill>
                </a:rPr>
                <a:t>일괄 랜덤 선택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6082156" y="4079462"/>
              <a:ext cx="1447059" cy="285642"/>
              <a:chOff x="6986364" y="4240901"/>
              <a:chExt cx="1447059" cy="285642"/>
            </a:xfrm>
          </p:grpSpPr>
          <p:sp>
            <p:nvSpPr>
              <p:cNvPr id="84" name="모서리가 둥근 직사각형 83"/>
              <p:cNvSpPr/>
              <p:nvPr/>
            </p:nvSpPr>
            <p:spPr>
              <a:xfrm>
                <a:off x="6986364" y="4240901"/>
                <a:ext cx="1368152" cy="26193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7131376" y="4264933"/>
                <a:ext cx="130204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dirty="0" smtClean="0">
                    <a:solidFill>
                      <a:schemeClr val="bg1"/>
                    </a:solidFill>
                  </a:rPr>
                  <a:t>선택 번호 보기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6012160" y="4974406"/>
              <a:ext cx="1563663" cy="282327"/>
              <a:chOff x="6940643" y="5430733"/>
              <a:chExt cx="1563663" cy="282327"/>
            </a:xfrm>
          </p:grpSpPr>
          <p:sp>
            <p:nvSpPr>
              <p:cNvPr id="87" name="순서도: 대체 처리 86"/>
              <p:cNvSpPr/>
              <p:nvPr/>
            </p:nvSpPr>
            <p:spPr>
              <a:xfrm>
                <a:off x="7005038" y="5445224"/>
                <a:ext cx="661895" cy="236300"/>
              </a:xfrm>
              <a:prstGeom prst="flowChartAlternateProcess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940643" y="5436061"/>
                <a:ext cx="8321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rgbClr val="FFC000"/>
                    </a:solidFill>
                  </a:rPr>
                  <a:t>구매확정</a:t>
                </a:r>
                <a:endParaRPr lang="ko-KR" altLang="en-US" sz="1200" b="1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89" name="순서도: 대체 처리 88"/>
              <p:cNvSpPr/>
              <p:nvPr/>
            </p:nvSpPr>
            <p:spPr>
              <a:xfrm>
                <a:off x="7737577" y="5445224"/>
                <a:ext cx="661895" cy="236300"/>
              </a:xfrm>
              <a:prstGeom prst="flowChartAlternateProcess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7672163" y="5430733"/>
                <a:ext cx="832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smtClean="0">
                    <a:solidFill>
                      <a:schemeClr val="bg1"/>
                    </a:solidFill>
                  </a:rPr>
                  <a:t>취소하기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1" name="그룹 90"/>
            <p:cNvGrpSpPr/>
            <p:nvPr/>
          </p:nvGrpSpPr>
          <p:grpSpPr>
            <a:xfrm>
              <a:off x="6065501" y="4424030"/>
              <a:ext cx="1405488" cy="498187"/>
              <a:chOff x="6971124" y="5360417"/>
              <a:chExt cx="1405488" cy="498187"/>
            </a:xfrm>
          </p:grpSpPr>
          <p:sp>
            <p:nvSpPr>
              <p:cNvPr id="92" name="순서도: 대체 처리 91"/>
              <p:cNvSpPr/>
              <p:nvPr/>
            </p:nvSpPr>
            <p:spPr>
              <a:xfrm>
                <a:off x="6982178" y="5360417"/>
                <a:ext cx="1394434" cy="498187"/>
              </a:xfrm>
              <a:prstGeom prst="flowChartAlternateProcess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6971124" y="5376927"/>
                <a:ext cx="85476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 err="1" smtClean="0">
                    <a:solidFill>
                      <a:schemeClr val="bg1"/>
                    </a:solidFill>
                  </a:rPr>
                  <a:t>선택갯수</a:t>
                </a:r>
                <a:r>
                  <a:rPr lang="ko-KR" altLang="en-US" sz="10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: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직사각형 93"/>
              <p:cNvSpPr/>
              <p:nvPr/>
            </p:nvSpPr>
            <p:spPr>
              <a:xfrm>
                <a:off x="7698445" y="5414744"/>
                <a:ext cx="570774" cy="177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>
                <a:off x="7068676" y="5624334"/>
                <a:ext cx="1200543" cy="18093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7040915" y="5595431"/>
                <a:ext cx="12664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 smtClean="0">
                    <a:solidFill>
                      <a:srgbClr val="C00000"/>
                    </a:solidFill>
                  </a:rPr>
                  <a:t>총 </a:t>
                </a:r>
                <a:r>
                  <a:rPr lang="en-US" altLang="ko-KR" sz="1000" b="1" dirty="0" smtClean="0">
                    <a:solidFill>
                      <a:srgbClr val="C00000"/>
                    </a:solidFill>
                  </a:rPr>
                  <a:t>:                </a:t>
                </a:r>
                <a:r>
                  <a:rPr lang="ko-KR" altLang="en-US" sz="1000" b="1" dirty="0" smtClean="0">
                    <a:solidFill>
                      <a:srgbClr val="C00000"/>
                    </a:solidFill>
                  </a:rPr>
                  <a:t>원</a:t>
                </a:r>
                <a:r>
                  <a:rPr lang="en-US" altLang="ko-KR" sz="1000" b="1" dirty="0" smtClean="0">
                    <a:solidFill>
                      <a:srgbClr val="C00000"/>
                    </a:solidFill>
                  </a:rPr>
                  <a:t> </a:t>
                </a:r>
                <a:endParaRPr lang="ko-KR" altLang="en-US" sz="1000" b="1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97" name="순서도: 지연 96"/>
          <p:cNvSpPr/>
          <p:nvPr/>
        </p:nvSpPr>
        <p:spPr>
          <a:xfrm>
            <a:off x="5789786" y="2666733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b="1" dirty="0"/>
          </a:p>
        </p:txBody>
      </p:sp>
      <p:sp>
        <p:nvSpPr>
          <p:cNvPr id="98" name="순서도: 지연 97"/>
          <p:cNvSpPr/>
          <p:nvPr/>
        </p:nvSpPr>
        <p:spPr>
          <a:xfrm>
            <a:off x="5790548" y="3212976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b="1" dirty="0"/>
          </a:p>
        </p:txBody>
      </p:sp>
      <p:sp>
        <p:nvSpPr>
          <p:cNvPr id="99" name="순서도: 지연 98"/>
          <p:cNvSpPr/>
          <p:nvPr/>
        </p:nvSpPr>
        <p:spPr>
          <a:xfrm>
            <a:off x="5789786" y="3566666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b="1" dirty="0"/>
          </a:p>
        </p:txBody>
      </p:sp>
      <p:sp>
        <p:nvSpPr>
          <p:cNvPr id="100" name="순서도: 지연 99"/>
          <p:cNvSpPr/>
          <p:nvPr/>
        </p:nvSpPr>
        <p:spPr>
          <a:xfrm>
            <a:off x="5796136" y="3977735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b="1" dirty="0"/>
          </a:p>
        </p:txBody>
      </p:sp>
      <p:sp>
        <p:nvSpPr>
          <p:cNvPr id="101" name="순서도: 지연 100"/>
          <p:cNvSpPr/>
          <p:nvPr/>
        </p:nvSpPr>
        <p:spPr>
          <a:xfrm>
            <a:off x="5796136" y="4322917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b="1" dirty="0"/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340768"/>
            <a:ext cx="2883828" cy="30366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700808"/>
            <a:ext cx="2448272" cy="91406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656708" y="2079898"/>
            <a:ext cx="576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rgbClr val="C00000"/>
                </a:solidFill>
              </a:rPr>
              <a:t>까지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441" y="2852936"/>
            <a:ext cx="2615217" cy="3300515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3178448" y="2636912"/>
            <a:ext cx="576064" cy="21043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/>
              <a:t>랜덤</a:t>
            </a:r>
            <a:endParaRPr lang="ko-KR" altLang="en-US" sz="1400" b="1" dirty="0"/>
          </a:p>
        </p:txBody>
      </p:sp>
      <p:sp>
        <p:nvSpPr>
          <p:cNvPr id="102" name="순서도: 지연 101"/>
          <p:cNvSpPr/>
          <p:nvPr/>
        </p:nvSpPr>
        <p:spPr>
          <a:xfrm>
            <a:off x="2891178" y="2655962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763388" y="291283"/>
            <a:ext cx="31713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파워</a:t>
            </a:r>
            <a:r>
              <a:rPr lang="ko-KR" altLang="en-US" dirty="0" err="1"/>
              <a:t>볼</a:t>
            </a:r>
            <a:r>
              <a:rPr lang="ko-KR" altLang="en-US" dirty="0" smtClean="0"/>
              <a:t> 구매 </a:t>
            </a:r>
            <a:r>
              <a:rPr lang="en-US" altLang="ko-KR" dirty="0" smtClean="0"/>
              <a:t>– </a:t>
            </a:r>
            <a:r>
              <a:rPr lang="ko-KR" altLang="en-US" sz="1200" dirty="0" smtClean="0"/>
              <a:t>바로 구매</a:t>
            </a:r>
            <a:endParaRPr lang="ko-KR" altLang="en-US" dirty="0"/>
          </a:p>
        </p:txBody>
      </p:sp>
      <p:sp>
        <p:nvSpPr>
          <p:cNvPr id="105" name="타원 104"/>
          <p:cNvSpPr/>
          <p:nvPr/>
        </p:nvSpPr>
        <p:spPr>
          <a:xfrm>
            <a:off x="251520" y="260648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3635896" y="404664"/>
            <a:ext cx="864096" cy="18002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/>
              <a:t>구매확정 후</a:t>
            </a:r>
            <a:endParaRPr lang="ko-KR" altLang="en-US" b="1" dirty="0"/>
          </a:p>
        </p:txBody>
      </p:sp>
      <p:grpSp>
        <p:nvGrpSpPr>
          <p:cNvPr id="110" name="그룹 109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111" name="TextBox 110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4-6</a:t>
              </a:r>
              <a:endParaRPr lang="ko-KR" altLang="en-US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복권구</a:t>
              </a:r>
              <a:r>
                <a:rPr lang="ko-KR" altLang="en-US" dirty="0"/>
                <a:t>매</a:t>
              </a:r>
              <a:r>
                <a:rPr lang="ko-KR" altLang="en-US" dirty="0" smtClean="0"/>
                <a:t> 페이지</a:t>
              </a:r>
              <a:r>
                <a:rPr lang="en-US" altLang="ko-KR" dirty="0" smtClean="0"/>
                <a:t>17</a:t>
              </a:r>
              <a:endParaRPr lang="ko-KR" altLang="en-US" dirty="0"/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3059832" y="1974032"/>
            <a:ext cx="3096344" cy="3615208"/>
            <a:chOff x="4932040" y="1397968"/>
            <a:chExt cx="3096344" cy="3615208"/>
          </a:xfrm>
        </p:grpSpPr>
        <p:sp>
          <p:nvSpPr>
            <p:cNvPr id="114" name="직사각형 113"/>
            <p:cNvSpPr/>
            <p:nvPr/>
          </p:nvSpPr>
          <p:spPr>
            <a:xfrm>
              <a:off x="4932040" y="1397968"/>
              <a:ext cx="3096344" cy="36152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5004048" y="1454428"/>
              <a:ext cx="1027914" cy="2450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smtClean="0"/>
                <a:t>구매확정</a:t>
              </a:r>
              <a:endParaRPr lang="ko-KR" altLang="en-US" sz="1100" b="1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331357" y="1758008"/>
              <a:ext cx="255301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solidFill>
                    <a:schemeClr val="bg2">
                      <a:lumMod val="75000"/>
                    </a:schemeClr>
                  </a:solidFill>
                </a:rPr>
                <a:t>현재 선택하신 구매 복권은 총 </a:t>
              </a:r>
              <a:r>
                <a:rPr lang="en-US" altLang="ko-KR" sz="900" b="1" dirty="0" smtClean="0">
                  <a:solidFill>
                    <a:schemeClr val="bg2">
                      <a:lumMod val="75000"/>
                    </a:schemeClr>
                  </a:solidFill>
                </a:rPr>
                <a:t>: </a:t>
              </a:r>
              <a:r>
                <a:rPr lang="en-US" altLang="ko-KR" sz="900" b="1" dirty="0" smtClean="0">
                  <a:solidFill>
                    <a:schemeClr val="accent2">
                      <a:lumMod val="75000"/>
                    </a:schemeClr>
                  </a:solidFill>
                </a:rPr>
                <a:t>4</a:t>
              </a:r>
              <a:r>
                <a:rPr lang="ko-KR" altLang="en-US" sz="900" b="1" dirty="0" smtClean="0">
                  <a:solidFill>
                    <a:schemeClr val="accent2">
                      <a:lumMod val="75000"/>
                    </a:schemeClr>
                  </a:solidFill>
                </a:rPr>
                <a:t>장</a:t>
              </a:r>
              <a:r>
                <a:rPr lang="ko-KR" altLang="en-US" sz="900" b="1" dirty="0" smtClean="0">
                  <a:solidFill>
                    <a:schemeClr val="bg2">
                      <a:lumMod val="75000"/>
                    </a:schemeClr>
                  </a:solidFill>
                </a:rPr>
                <a:t> 입니다</a:t>
              </a:r>
              <a:r>
                <a:rPr lang="en-US" altLang="ko-KR" sz="900" b="1" dirty="0" smtClean="0">
                  <a:solidFill>
                    <a:schemeClr val="bg2">
                      <a:lumMod val="75000"/>
                    </a:schemeClr>
                  </a:solidFill>
                </a:rPr>
                <a:t>.</a:t>
              </a:r>
              <a:endParaRPr lang="ko-KR" altLang="en-US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5236964" y="2222004"/>
              <a:ext cx="2460473" cy="1126678"/>
              <a:chOff x="5063855" y="2737545"/>
              <a:chExt cx="2460473" cy="1126678"/>
            </a:xfrm>
          </p:grpSpPr>
          <p:grpSp>
            <p:nvGrpSpPr>
              <p:cNvPr id="121" name="그룹 120"/>
              <p:cNvGrpSpPr/>
              <p:nvPr/>
            </p:nvGrpSpPr>
            <p:grpSpPr>
              <a:xfrm>
                <a:off x="5520804" y="2749853"/>
                <a:ext cx="1925166" cy="218991"/>
                <a:chOff x="2195736" y="2648099"/>
                <a:chExt cx="1925166" cy="218991"/>
              </a:xfrm>
            </p:grpSpPr>
            <p:sp>
              <p:nvSpPr>
                <p:cNvPr id="174" name="타원 173"/>
                <p:cNvSpPr/>
                <p:nvPr/>
              </p:nvSpPr>
              <p:spPr>
                <a:xfrm>
                  <a:off x="2195736" y="2655962"/>
                  <a:ext cx="216024" cy="211128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175" name="타원 174"/>
                <p:cNvSpPr/>
                <p:nvPr/>
              </p:nvSpPr>
              <p:spPr>
                <a:xfrm>
                  <a:off x="2483768" y="2658120"/>
                  <a:ext cx="216024" cy="208970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176" name="타원 175"/>
                <p:cNvSpPr/>
                <p:nvPr/>
              </p:nvSpPr>
              <p:spPr>
                <a:xfrm>
                  <a:off x="2771800" y="2658120"/>
                  <a:ext cx="235074" cy="208970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177" name="타원 176"/>
                <p:cNvSpPr/>
                <p:nvPr/>
              </p:nvSpPr>
              <p:spPr>
                <a:xfrm>
                  <a:off x="3100090" y="2655962"/>
                  <a:ext cx="235074" cy="211128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178" name="타원 177"/>
                <p:cNvSpPr/>
                <p:nvPr/>
              </p:nvSpPr>
              <p:spPr>
                <a:xfrm>
                  <a:off x="3407172" y="2658120"/>
                  <a:ext cx="209674" cy="208970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179" name="덧셈 기호 178"/>
                <p:cNvSpPr/>
                <p:nvPr/>
              </p:nvSpPr>
              <p:spPr>
                <a:xfrm>
                  <a:off x="3661296" y="2661905"/>
                  <a:ext cx="184274" cy="180489"/>
                </a:xfrm>
                <a:prstGeom prst="mathPlus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0" name="타원 179"/>
                <p:cNvSpPr/>
                <p:nvPr/>
              </p:nvSpPr>
              <p:spPr>
                <a:xfrm>
                  <a:off x="3904878" y="2648099"/>
                  <a:ext cx="216024" cy="198428"/>
                </a:xfrm>
                <a:prstGeom prst="ellipse">
                  <a:avLst/>
                </a:prstGeom>
                <a:ln w="31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</p:grpSp>
          <p:grpSp>
            <p:nvGrpSpPr>
              <p:cNvPr id="122" name="그룹 121"/>
              <p:cNvGrpSpPr/>
              <p:nvPr/>
            </p:nvGrpSpPr>
            <p:grpSpPr>
              <a:xfrm>
                <a:off x="5520804" y="3046909"/>
                <a:ext cx="1925166" cy="211128"/>
                <a:chOff x="2195736" y="2655962"/>
                <a:chExt cx="1925166" cy="211128"/>
              </a:xfrm>
            </p:grpSpPr>
            <p:sp>
              <p:nvSpPr>
                <p:cNvPr id="167" name="타원 166"/>
                <p:cNvSpPr/>
                <p:nvPr/>
              </p:nvSpPr>
              <p:spPr>
                <a:xfrm>
                  <a:off x="2195736" y="2655962"/>
                  <a:ext cx="216024" cy="211128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168" name="타원 167"/>
                <p:cNvSpPr/>
                <p:nvPr/>
              </p:nvSpPr>
              <p:spPr>
                <a:xfrm>
                  <a:off x="2483768" y="2658120"/>
                  <a:ext cx="216024" cy="208970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169" name="타원 168"/>
                <p:cNvSpPr/>
                <p:nvPr/>
              </p:nvSpPr>
              <p:spPr>
                <a:xfrm>
                  <a:off x="2771800" y="2658120"/>
                  <a:ext cx="235074" cy="208970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170" name="타원 169"/>
                <p:cNvSpPr/>
                <p:nvPr/>
              </p:nvSpPr>
              <p:spPr>
                <a:xfrm>
                  <a:off x="3100090" y="2655962"/>
                  <a:ext cx="235074" cy="211128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171" name="타원 170"/>
                <p:cNvSpPr/>
                <p:nvPr/>
              </p:nvSpPr>
              <p:spPr>
                <a:xfrm>
                  <a:off x="3407172" y="2658120"/>
                  <a:ext cx="209674" cy="208970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172" name="덧셈 기호 171"/>
                <p:cNvSpPr/>
                <p:nvPr/>
              </p:nvSpPr>
              <p:spPr>
                <a:xfrm>
                  <a:off x="3661296" y="2661905"/>
                  <a:ext cx="184274" cy="180489"/>
                </a:xfrm>
                <a:prstGeom prst="mathPlus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3" name="타원 172"/>
                <p:cNvSpPr/>
                <p:nvPr/>
              </p:nvSpPr>
              <p:spPr>
                <a:xfrm>
                  <a:off x="3904878" y="2655962"/>
                  <a:ext cx="216024" cy="198428"/>
                </a:xfrm>
                <a:prstGeom prst="ellipse">
                  <a:avLst/>
                </a:prstGeom>
                <a:ln w="31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</p:grpSp>
          <p:grpSp>
            <p:nvGrpSpPr>
              <p:cNvPr id="123" name="그룹 122"/>
              <p:cNvGrpSpPr/>
              <p:nvPr/>
            </p:nvGrpSpPr>
            <p:grpSpPr>
              <a:xfrm>
                <a:off x="5514454" y="3343449"/>
                <a:ext cx="1925166" cy="211128"/>
                <a:chOff x="2195736" y="2655962"/>
                <a:chExt cx="1925166" cy="211128"/>
              </a:xfrm>
            </p:grpSpPr>
            <p:sp>
              <p:nvSpPr>
                <p:cNvPr id="160" name="타원 159"/>
                <p:cNvSpPr/>
                <p:nvPr/>
              </p:nvSpPr>
              <p:spPr>
                <a:xfrm>
                  <a:off x="2195736" y="2655962"/>
                  <a:ext cx="216024" cy="211128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161" name="타원 160"/>
                <p:cNvSpPr/>
                <p:nvPr/>
              </p:nvSpPr>
              <p:spPr>
                <a:xfrm>
                  <a:off x="2483768" y="2658120"/>
                  <a:ext cx="216024" cy="208970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162" name="타원 161"/>
                <p:cNvSpPr/>
                <p:nvPr/>
              </p:nvSpPr>
              <p:spPr>
                <a:xfrm>
                  <a:off x="2771800" y="2658120"/>
                  <a:ext cx="235074" cy="208970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163" name="타원 162"/>
                <p:cNvSpPr/>
                <p:nvPr/>
              </p:nvSpPr>
              <p:spPr>
                <a:xfrm>
                  <a:off x="3100090" y="2655962"/>
                  <a:ext cx="235074" cy="211128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164" name="타원 163"/>
                <p:cNvSpPr/>
                <p:nvPr/>
              </p:nvSpPr>
              <p:spPr>
                <a:xfrm>
                  <a:off x="3407172" y="2658120"/>
                  <a:ext cx="209674" cy="208970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165" name="덧셈 기호 164"/>
                <p:cNvSpPr/>
                <p:nvPr/>
              </p:nvSpPr>
              <p:spPr>
                <a:xfrm>
                  <a:off x="3661296" y="2661905"/>
                  <a:ext cx="184274" cy="180489"/>
                </a:xfrm>
                <a:prstGeom prst="mathPlus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6" name="타원 165"/>
                <p:cNvSpPr/>
                <p:nvPr/>
              </p:nvSpPr>
              <p:spPr>
                <a:xfrm>
                  <a:off x="3904878" y="2655962"/>
                  <a:ext cx="216024" cy="198428"/>
                </a:xfrm>
                <a:prstGeom prst="ellipse">
                  <a:avLst/>
                </a:prstGeom>
                <a:ln w="31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</p:grpSp>
          <p:grpSp>
            <p:nvGrpSpPr>
              <p:cNvPr id="124" name="그룹 123"/>
              <p:cNvGrpSpPr/>
              <p:nvPr/>
            </p:nvGrpSpPr>
            <p:grpSpPr>
              <a:xfrm>
                <a:off x="5520804" y="3629199"/>
                <a:ext cx="1925166" cy="211128"/>
                <a:chOff x="2195736" y="2655962"/>
                <a:chExt cx="1925166" cy="211128"/>
              </a:xfrm>
            </p:grpSpPr>
            <p:sp>
              <p:nvSpPr>
                <p:cNvPr id="153" name="타원 152"/>
                <p:cNvSpPr/>
                <p:nvPr/>
              </p:nvSpPr>
              <p:spPr>
                <a:xfrm>
                  <a:off x="2195736" y="2655962"/>
                  <a:ext cx="216024" cy="211128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154" name="타원 153"/>
                <p:cNvSpPr/>
                <p:nvPr/>
              </p:nvSpPr>
              <p:spPr>
                <a:xfrm>
                  <a:off x="2483768" y="2658120"/>
                  <a:ext cx="216024" cy="208970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155" name="타원 154"/>
                <p:cNvSpPr/>
                <p:nvPr/>
              </p:nvSpPr>
              <p:spPr>
                <a:xfrm>
                  <a:off x="2771800" y="2658120"/>
                  <a:ext cx="235074" cy="208970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156" name="타원 155"/>
                <p:cNvSpPr/>
                <p:nvPr/>
              </p:nvSpPr>
              <p:spPr>
                <a:xfrm>
                  <a:off x="3100090" y="2655962"/>
                  <a:ext cx="235074" cy="211128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157" name="타원 156"/>
                <p:cNvSpPr/>
                <p:nvPr/>
              </p:nvSpPr>
              <p:spPr>
                <a:xfrm>
                  <a:off x="3407172" y="2658120"/>
                  <a:ext cx="209674" cy="208970"/>
                </a:xfrm>
                <a:prstGeom prst="ellipse">
                  <a:avLst/>
                </a:prstGeom>
                <a:ln w="3175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  <p:sp>
              <p:nvSpPr>
                <p:cNvPr id="158" name="덧셈 기호 157"/>
                <p:cNvSpPr/>
                <p:nvPr/>
              </p:nvSpPr>
              <p:spPr>
                <a:xfrm>
                  <a:off x="3661296" y="2661905"/>
                  <a:ext cx="184274" cy="180489"/>
                </a:xfrm>
                <a:prstGeom prst="mathPlus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9" name="타원 158"/>
                <p:cNvSpPr/>
                <p:nvPr/>
              </p:nvSpPr>
              <p:spPr>
                <a:xfrm>
                  <a:off x="3904878" y="2655962"/>
                  <a:ext cx="216024" cy="198428"/>
                </a:xfrm>
                <a:prstGeom prst="ellipse">
                  <a:avLst/>
                </a:prstGeom>
                <a:ln w="317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/>
                </a:p>
              </p:txBody>
            </p:sp>
          </p:grpSp>
          <p:sp>
            <p:nvSpPr>
              <p:cNvPr id="125" name="TextBox 124"/>
              <p:cNvSpPr txBox="1"/>
              <p:nvPr/>
            </p:nvSpPr>
            <p:spPr>
              <a:xfrm>
                <a:off x="5764386" y="2756595"/>
                <a:ext cx="3324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/>
                  <a:t>11</a:t>
                </a:r>
                <a:endParaRPr lang="ko-KR" altLang="en-US" dirty="0"/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5508104" y="2750245"/>
                <a:ext cx="3324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/>
                  <a:t>3</a:t>
                </a:r>
                <a:endParaRPr lang="ko-KR" altLang="en-US" dirty="0"/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6058768" y="2756595"/>
                <a:ext cx="3324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/>
                  <a:t>31</a:t>
                </a:r>
                <a:endParaRPr lang="ko-KR" altLang="en-US" dirty="0"/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6395442" y="2756645"/>
                <a:ext cx="3324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/>
                  <a:t>33</a:t>
                </a:r>
                <a:endParaRPr lang="ko-KR" altLang="en-US" dirty="0"/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6694140" y="2754487"/>
                <a:ext cx="3324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/>
                  <a:t>4</a:t>
                </a:r>
                <a:r>
                  <a:rPr lang="en-US" altLang="ko-KR" sz="900" dirty="0" smtClean="0"/>
                  <a:t>3</a:t>
                </a:r>
                <a:endParaRPr lang="ko-KR" altLang="en-US" dirty="0"/>
              </a:p>
            </p:txBody>
          </p:sp>
          <p:sp>
            <p:nvSpPr>
              <p:cNvPr id="130" name="TextBox 129"/>
              <p:cNvSpPr txBox="1"/>
              <p:nvPr/>
            </p:nvSpPr>
            <p:spPr>
              <a:xfrm>
                <a:off x="7191846" y="2737545"/>
                <a:ext cx="3324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/>
                  <a:t>25</a:t>
                </a:r>
                <a:endParaRPr lang="ko-KR" altLang="en-US" dirty="0"/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7189688" y="3036169"/>
                <a:ext cx="3324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/>
                  <a:t>21</a:t>
                </a:r>
                <a:endParaRPr lang="ko-KR" altLang="en-US" dirty="0"/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6700490" y="3042519"/>
                <a:ext cx="3324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/>
                  <a:t>6</a:t>
                </a:r>
                <a:r>
                  <a:rPr lang="en-US" altLang="ko-KR" sz="900" dirty="0" smtClean="0"/>
                  <a:t>3</a:t>
                </a:r>
                <a:endParaRPr lang="ko-KR" altLang="en-US" dirty="0"/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6393408" y="3038277"/>
                <a:ext cx="3324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/>
                  <a:t>4</a:t>
                </a:r>
                <a:r>
                  <a:rPr lang="en-US" altLang="ko-KR" sz="900" dirty="0" smtClean="0"/>
                  <a:t>3</a:t>
                </a:r>
                <a:endParaRPr lang="ko-KR" altLang="en-US" dirty="0"/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6071468" y="3031927"/>
                <a:ext cx="3324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/>
                  <a:t>36</a:t>
                </a:r>
                <a:endParaRPr lang="ko-KR" altLang="en-US" dirty="0"/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5764386" y="3036169"/>
                <a:ext cx="3324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/>
                  <a:t>34</a:t>
                </a:r>
                <a:endParaRPr lang="ko-KR" altLang="en-US" dirty="0"/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5482704" y="3042469"/>
                <a:ext cx="3324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/>
                  <a:t>33</a:t>
                </a:r>
                <a:endParaRPr lang="ko-KR" altLang="en-US" dirty="0"/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5467846" y="3336901"/>
                <a:ext cx="3324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/>
                  <a:t>2</a:t>
                </a:r>
                <a:r>
                  <a:rPr lang="en-US" altLang="ko-KR" sz="900" dirty="0" smtClean="0"/>
                  <a:t>3</a:t>
                </a:r>
                <a:endParaRPr lang="ko-KR" altLang="en-US" dirty="0"/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5764386" y="3339009"/>
                <a:ext cx="3324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/>
                  <a:t>4</a:t>
                </a:r>
                <a:r>
                  <a:rPr lang="en-US" altLang="ko-KR" sz="900" dirty="0" smtClean="0"/>
                  <a:t>3</a:t>
                </a:r>
                <a:endParaRPr lang="ko-KR" altLang="en-US" dirty="0"/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6050260" y="3339009"/>
                <a:ext cx="3324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/>
                  <a:t>5</a:t>
                </a:r>
                <a:r>
                  <a:rPr lang="en-US" altLang="ko-KR" sz="900" dirty="0" smtClean="0"/>
                  <a:t>3</a:t>
                </a:r>
                <a:endParaRPr lang="ko-KR" altLang="en-US" dirty="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6384900" y="3330551"/>
                <a:ext cx="3324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/>
                  <a:t>6</a:t>
                </a:r>
                <a:r>
                  <a:rPr lang="en-US" altLang="ko-KR" sz="900" dirty="0" smtClean="0"/>
                  <a:t>3</a:t>
                </a:r>
                <a:endParaRPr lang="ko-KR" altLang="en-US" dirty="0"/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6694140" y="3330551"/>
                <a:ext cx="3324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/>
                  <a:t>65</a:t>
                </a:r>
                <a:endParaRPr lang="ko-KR" altLang="en-US" dirty="0"/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7185496" y="3326309"/>
                <a:ext cx="3324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/>
                  <a:t>20</a:t>
                </a:r>
                <a:endParaRPr lang="ko-KR" altLang="en-US" dirty="0"/>
              </a:p>
            </p:txBody>
          </p:sp>
          <p:sp>
            <p:nvSpPr>
              <p:cNvPr id="143" name="TextBox 142"/>
              <p:cNvSpPr txBox="1"/>
              <p:nvPr/>
            </p:nvSpPr>
            <p:spPr>
              <a:xfrm>
                <a:off x="7191846" y="3614341"/>
                <a:ext cx="3324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/>
                  <a:t>11</a:t>
                </a:r>
                <a:endParaRPr lang="ko-KR" altLang="en-US" dirty="0"/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6694140" y="3627041"/>
                <a:ext cx="3324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/>
                  <a:t>70</a:t>
                </a:r>
                <a:endParaRPr lang="ko-KR" altLang="en-US" dirty="0"/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6384900" y="3624933"/>
                <a:ext cx="3324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/>
                  <a:t>33</a:t>
                </a:r>
                <a:endParaRPr lang="ko-KR" altLang="en-US" dirty="0"/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6056610" y="3624933"/>
                <a:ext cx="3324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/>
                  <a:t>21</a:t>
                </a:r>
                <a:endParaRPr lang="ko-KR" altLang="en-US" dirty="0"/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5764386" y="3627041"/>
                <a:ext cx="3324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/>
                  <a:t>11</a:t>
                </a:r>
                <a:endParaRPr lang="ko-KR" altLang="en-US" dirty="0"/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5516612" y="3633391"/>
                <a:ext cx="3324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/>
                  <a:t>5</a:t>
                </a:r>
                <a:endParaRPr lang="ko-KR" altLang="en-US" dirty="0"/>
              </a:p>
            </p:txBody>
          </p:sp>
          <p:sp>
            <p:nvSpPr>
              <p:cNvPr id="149" name="모서리가 둥근 직사각형 148"/>
              <p:cNvSpPr/>
              <p:nvPr/>
            </p:nvSpPr>
            <p:spPr>
              <a:xfrm>
                <a:off x="5063855" y="2761878"/>
                <a:ext cx="228225" cy="206603"/>
              </a:xfrm>
              <a:prstGeom prst="roundRect">
                <a:avLst/>
              </a:prstGeom>
              <a:ln w="635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accent2">
                        <a:lumMod val="75000"/>
                      </a:schemeClr>
                    </a:solidFill>
                  </a:rPr>
                  <a:t>1</a:t>
                </a:r>
                <a:endParaRPr lang="ko-KR" altLang="en-US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0" name="모서리가 둥근 직사각형 149"/>
              <p:cNvSpPr/>
              <p:nvPr/>
            </p:nvSpPr>
            <p:spPr>
              <a:xfrm>
                <a:off x="5063855" y="3050823"/>
                <a:ext cx="228225" cy="206603"/>
              </a:xfrm>
              <a:prstGeom prst="roundRect">
                <a:avLst/>
              </a:prstGeom>
              <a:ln w="635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accent2">
                        <a:lumMod val="75000"/>
                      </a:schemeClr>
                    </a:solidFill>
                  </a:rPr>
                  <a:t>2</a:t>
                </a:r>
                <a:endParaRPr lang="ko-KR" altLang="en-US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1" name="모서리가 둥근 직사각형 150"/>
              <p:cNvSpPr/>
              <p:nvPr/>
            </p:nvSpPr>
            <p:spPr>
              <a:xfrm>
                <a:off x="5063855" y="3345205"/>
                <a:ext cx="228225" cy="206603"/>
              </a:xfrm>
              <a:prstGeom prst="roundRect">
                <a:avLst/>
              </a:prstGeom>
              <a:ln w="635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accent2">
                        <a:lumMod val="75000"/>
                      </a:schemeClr>
                    </a:solidFill>
                  </a:rPr>
                  <a:t>3</a:t>
                </a:r>
                <a:endParaRPr lang="ko-KR" altLang="en-US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2" name="모서리가 둥근 직사각형 151"/>
              <p:cNvSpPr/>
              <p:nvPr/>
            </p:nvSpPr>
            <p:spPr>
              <a:xfrm>
                <a:off x="5063855" y="3641745"/>
                <a:ext cx="228225" cy="206603"/>
              </a:xfrm>
              <a:prstGeom prst="roundRect">
                <a:avLst/>
              </a:prstGeom>
              <a:ln w="635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accent2">
                        <a:lumMod val="75000"/>
                      </a:schemeClr>
                    </a:solidFill>
                  </a:rPr>
                  <a:t>4</a:t>
                </a:r>
                <a:endParaRPr lang="ko-KR" altLang="en-US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18" name="TextBox 117"/>
            <p:cNvSpPr txBox="1"/>
            <p:nvPr/>
          </p:nvSpPr>
          <p:spPr>
            <a:xfrm>
              <a:off x="5095106" y="4118883"/>
              <a:ext cx="28083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chemeClr val="accent3">
                      <a:lumMod val="75000"/>
                    </a:schemeClr>
                  </a:solidFill>
                </a:rPr>
                <a:t>선택하신 </a:t>
              </a:r>
              <a:r>
                <a:rPr lang="en-US" altLang="ko-KR" sz="1000" b="1" dirty="0" smtClean="0">
                  <a:solidFill>
                    <a:schemeClr val="accent3">
                      <a:lumMod val="75000"/>
                    </a:schemeClr>
                  </a:solidFill>
                </a:rPr>
                <a:t>PICK</a:t>
              </a:r>
              <a:r>
                <a:rPr lang="ko-KR" altLang="en-US" sz="1000" b="1" dirty="0" smtClean="0">
                  <a:solidFill>
                    <a:schemeClr val="accent3">
                      <a:lumMod val="75000"/>
                    </a:schemeClr>
                  </a:solidFill>
                </a:rPr>
                <a:t>이 맞는지 확인 </a:t>
              </a:r>
              <a:r>
                <a:rPr lang="ko-KR" altLang="en-US" sz="1000" b="1" dirty="0" err="1" smtClean="0">
                  <a:solidFill>
                    <a:schemeClr val="accent3">
                      <a:lumMod val="75000"/>
                    </a:schemeClr>
                  </a:solidFill>
                </a:rPr>
                <a:t>부탁드립니다</a:t>
              </a:r>
              <a:r>
                <a:rPr lang="en-US" altLang="ko-KR" sz="1000" b="1" dirty="0" smtClean="0">
                  <a:solidFill>
                    <a:schemeClr val="accent3">
                      <a:lumMod val="75000"/>
                    </a:schemeClr>
                  </a:solidFill>
                </a:rPr>
                <a:t>.</a:t>
              </a:r>
              <a:endParaRPr lang="ko-KR" altLang="en-US" sz="16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19" name="모서리가 둥근 직사각형 118"/>
            <p:cNvSpPr/>
            <p:nvPr/>
          </p:nvSpPr>
          <p:spPr>
            <a:xfrm>
              <a:off x="5374671" y="4581128"/>
              <a:ext cx="781505" cy="288032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smtClean="0"/>
                <a:t>수</a:t>
              </a:r>
              <a:r>
                <a:rPr lang="ko-KR" altLang="en-US" sz="1100" b="1"/>
                <a:t>정</a:t>
              </a:r>
            </a:p>
          </p:txBody>
        </p:sp>
        <p:sp>
          <p:nvSpPr>
            <p:cNvPr id="120" name="모서리가 둥근 직사각형 119"/>
            <p:cNvSpPr/>
            <p:nvPr/>
          </p:nvSpPr>
          <p:spPr>
            <a:xfrm>
              <a:off x="6660232" y="4581128"/>
              <a:ext cx="781505" cy="288032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/>
                <a:t>확인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07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57299"/>
            <a:ext cx="7706856" cy="447494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1640" y="1315225"/>
            <a:ext cx="80986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결제하</a:t>
            </a:r>
            <a:r>
              <a:rPr lang="ko-KR" altLang="en-US" sz="1100" b="1" dirty="0"/>
              <a:t>기</a:t>
            </a:r>
            <a:endParaRPr lang="ko-KR" altLang="en-US" sz="1600" b="1" dirty="0"/>
          </a:p>
        </p:txBody>
      </p:sp>
      <p:sp>
        <p:nvSpPr>
          <p:cNvPr id="15" name="직사각형 14"/>
          <p:cNvSpPr/>
          <p:nvPr/>
        </p:nvSpPr>
        <p:spPr>
          <a:xfrm>
            <a:off x="1458734" y="1667413"/>
            <a:ext cx="609908" cy="144016"/>
          </a:xfrm>
          <a:prstGeom prst="rect">
            <a:avLst/>
          </a:prstGeom>
          <a:solidFill>
            <a:srgbClr val="447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56818" y="1649901"/>
            <a:ext cx="917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>
                    <a:lumMod val="85000"/>
                  </a:schemeClr>
                </a:solidFill>
              </a:rPr>
              <a:t>결제하기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29080" y="1339624"/>
            <a:ext cx="1030552" cy="3419808"/>
            <a:chOff x="229080" y="1305336"/>
            <a:chExt cx="1030552" cy="3419808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229080" y="1305336"/>
              <a:ext cx="984628" cy="3419808"/>
            </a:xfrm>
            <a:prstGeom prst="roundRect">
              <a:avLst/>
            </a:prstGeom>
            <a:ln w="1905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9525">
                  <a:noFill/>
                </a:ln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81364" y="1382068"/>
              <a:ext cx="881876" cy="216403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/>
                <a:t>닉네임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1364" y="1845404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____________ </a:t>
              </a:r>
              <a:r>
                <a:rPr lang="ko-KR" altLang="en-US" sz="800" b="1" dirty="0" err="1" smtClean="0">
                  <a:solidFill>
                    <a:srgbClr val="C00000"/>
                  </a:solidFill>
                </a:rPr>
                <a:t>캐</a:t>
              </a:r>
              <a:r>
                <a:rPr lang="ko-KR" altLang="en-US" sz="800" b="1" dirty="0" err="1">
                  <a:solidFill>
                    <a:srgbClr val="C00000"/>
                  </a:solidFill>
                </a:rPr>
                <a:t>쉬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1520" y="1719096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내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보유캐쉬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1364" y="2187156"/>
              <a:ext cx="9782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__________ </a:t>
              </a:r>
              <a:r>
                <a:rPr lang="ko-KR" altLang="en-US" sz="600" b="1" dirty="0" err="1" smtClean="0">
                  <a:solidFill>
                    <a:schemeClr val="accent5">
                      <a:lumMod val="75000"/>
                    </a:schemeClr>
                  </a:solidFill>
                </a:rPr>
                <a:t>마일리</a:t>
              </a:r>
              <a:r>
                <a:rPr lang="ko-KR" altLang="en-US" sz="600" b="1" dirty="0" err="1">
                  <a:solidFill>
                    <a:schemeClr val="accent5">
                      <a:lumMod val="75000"/>
                    </a:schemeClr>
                  </a:solidFill>
                </a:rPr>
                <a:t>지</a:t>
              </a:r>
              <a:endParaRPr lang="ko-KR" altLang="en-US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1520" y="2060848"/>
              <a:ext cx="77297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잔여 </a:t>
              </a:r>
              <a:r>
                <a:rPr lang="ko-KR" altLang="en-US" sz="600" b="1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마일리지</a:t>
              </a:r>
              <a:endPara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0544" y="2488740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구매 내역</a:t>
              </a:r>
              <a:endParaRPr lang="ko-KR" altLang="en-US" sz="1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67128" y="278393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복권 당첨 확인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63712" y="338552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tx2">
                      <a:lumMod val="75000"/>
                    </a:schemeClr>
                  </a:solidFill>
                </a:rPr>
                <a:t>캐쉬</a:t>
              </a:r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 출금 신청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57616" y="3691844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쪽지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3712" y="39844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정보 수정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81364" y="4286457"/>
              <a:ext cx="881876" cy="35122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dirty="0" err="1" smtClean="0">
                  <a:solidFill>
                    <a:schemeClr val="accent6">
                      <a:lumMod val="20000"/>
                      <a:lumOff val="80000"/>
                    </a:schemeClr>
                  </a:solidFill>
                </a:rPr>
                <a:t>지금바로충전</a:t>
              </a:r>
              <a:endParaRPr lang="ko-KR" alt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3712" y="3081152"/>
              <a:ext cx="914400" cy="1836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2">
                      <a:lumMod val="75000"/>
                    </a:schemeClr>
                  </a:solidFill>
                </a:rPr>
                <a:t>내 복권 받기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57" name="모서리가 둥근 직사각형 56"/>
          <p:cNvSpPr/>
          <p:nvPr/>
        </p:nvSpPr>
        <p:spPr>
          <a:xfrm>
            <a:off x="7463121" y="316069"/>
            <a:ext cx="1224136" cy="21602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chemeClr val="accent5">
                    <a:lumMod val="75000"/>
                  </a:schemeClr>
                </a:solidFill>
              </a:rPr>
              <a:t>0000</a:t>
            </a:r>
            <a:r>
              <a:rPr lang="ko-KR" altLang="en-US" sz="900" b="1" dirty="0" smtClean="0">
                <a:solidFill>
                  <a:schemeClr val="accent5">
                    <a:lumMod val="75000"/>
                  </a:schemeClr>
                </a:solidFill>
              </a:rPr>
              <a:t>님 환영합니다</a:t>
            </a:r>
            <a:endParaRPr lang="ko-KR" altLang="en-US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397551" y="2422327"/>
            <a:ext cx="1440161" cy="286593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/>
              <a:t> </a:t>
            </a:r>
            <a:r>
              <a:rPr lang="ko-KR" altLang="en-US" sz="900" b="1" dirty="0" err="1" smtClean="0"/>
              <a:t>파워볼</a:t>
            </a:r>
            <a:r>
              <a:rPr lang="ko-KR" altLang="en-US" sz="900" b="1" dirty="0" smtClean="0"/>
              <a:t> 구매         </a:t>
            </a:r>
            <a:r>
              <a:rPr lang="en-US" altLang="ko-KR" sz="900" b="1" dirty="0" smtClean="0"/>
              <a:t>-</a:t>
            </a:r>
            <a:endParaRPr lang="ko-KR" altLang="en-US" sz="140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1475656" y="191073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- </a:t>
            </a:r>
            <a:r>
              <a:rPr lang="ko-KR" altLang="en-US" sz="900" b="1" dirty="0" err="1" smtClean="0"/>
              <a:t>메가밀리</a:t>
            </a:r>
            <a:r>
              <a:rPr lang="ko-KR" altLang="en-US" sz="900" b="1" dirty="0" err="1"/>
              <a:t>언</a:t>
            </a:r>
            <a:r>
              <a:rPr lang="ko-KR" altLang="en-US" sz="900" b="1" dirty="0" smtClean="0"/>
              <a:t> 이용방법</a:t>
            </a:r>
            <a:endParaRPr lang="en-US" altLang="ko-KR" sz="900" b="1" dirty="0" smtClean="0"/>
          </a:p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- </a:t>
            </a:r>
            <a:r>
              <a:rPr lang="ko-KR" altLang="en-US" sz="900" b="1" dirty="0" smtClean="0"/>
              <a:t>바로 구매</a:t>
            </a:r>
            <a:endParaRPr lang="ko-KR" altLang="en-US" sz="16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1331640" y="1340768"/>
            <a:ext cx="1152128" cy="228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복권구매</a:t>
            </a:r>
            <a:endParaRPr lang="ko-KR" altLang="en-US" sz="1200" b="1" dirty="0"/>
          </a:p>
        </p:txBody>
      </p:sp>
      <p:sp>
        <p:nvSpPr>
          <p:cNvPr id="77" name="직사각형 76"/>
          <p:cNvSpPr/>
          <p:nvPr/>
        </p:nvSpPr>
        <p:spPr>
          <a:xfrm>
            <a:off x="1403648" y="1605855"/>
            <a:ext cx="1440161" cy="286593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err="1" smtClean="0"/>
              <a:t>메가밀리언</a:t>
            </a:r>
            <a:r>
              <a:rPr lang="ko-KR" altLang="en-US" sz="800" b="1" dirty="0" smtClean="0"/>
              <a:t> 구매            </a:t>
            </a:r>
            <a:r>
              <a:rPr lang="en-US" altLang="ko-KR" sz="800" b="1" dirty="0" smtClean="0"/>
              <a:t>-</a:t>
            </a:r>
            <a:endParaRPr lang="ko-KR" altLang="en-US" sz="14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1475656" y="269962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- </a:t>
            </a:r>
            <a:r>
              <a:rPr lang="ko-KR" altLang="en-US" sz="900" b="1" dirty="0" err="1" smtClean="0"/>
              <a:t>파워볼</a:t>
            </a:r>
            <a:r>
              <a:rPr lang="ko-KR" altLang="en-US" sz="900" b="1" dirty="0" smtClean="0"/>
              <a:t> 이용방법</a:t>
            </a:r>
            <a:endParaRPr lang="en-US" altLang="ko-KR" sz="900" b="1" dirty="0" smtClean="0"/>
          </a:p>
          <a:p>
            <a:r>
              <a:rPr lang="en-US" altLang="ko-KR" sz="900" b="1" dirty="0"/>
              <a:t> </a:t>
            </a:r>
            <a:r>
              <a:rPr lang="en-US" altLang="ko-KR" sz="900" b="1" dirty="0" smtClean="0"/>
              <a:t>- </a:t>
            </a:r>
            <a:r>
              <a:rPr lang="ko-KR" altLang="en-US" sz="900" b="1" dirty="0" smtClean="0"/>
              <a:t>바로 구매</a:t>
            </a:r>
            <a:endParaRPr lang="ko-KR" altLang="en-US" sz="1600" b="1" dirty="0"/>
          </a:p>
        </p:txBody>
      </p:sp>
      <p:sp>
        <p:nvSpPr>
          <p:cNvPr id="17" name="오른쪽 화살표 16"/>
          <p:cNvSpPr/>
          <p:nvPr/>
        </p:nvSpPr>
        <p:spPr>
          <a:xfrm>
            <a:off x="1458734" y="2097384"/>
            <a:ext cx="88930" cy="10798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1541118" y="2211468"/>
            <a:ext cx="1309236" cy="609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915816" y="1352960"/>
            <a:ext cx="2304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/>
              <a:t>파워</a:t>
            </a:r>
            <a:r>
              <a:rPr lang="ko-KR" altLang="en-US" sz="1050" b="1" dirty="0" err="1"/>
              <a:t>볼</a:t>
            </a:r>
            <a:r>
              <a:rPr lang="ko-KR" altLang="en-US" sz="1050" b="1" dirty="0" smtClean="0"/>
              <a:t> 바로 구매</a:t>
            </a:r>
            <a:endParaRPr lang="ko-KR" altLang="en-US" b="1" dirty="0"/>
          </a:p>
        </p:txBody>
      </p:sp>
      <p:grpSp>
        <p:nvGrpSpPr>
          <p:cNvPr id="32" name="그룹 31"/>
          <p:cNvGrpSpPr/>
          <p:nvPr/>
        </p:nvGrpSpPr>
        <p:grpSpPr>
          <a:xfrm>
            <a:off x="6012160" y="2321347"/>
            <a:ext cx="1563663" cy="3123877"/>
            <a:chOff x="6012160" y="2132856"/>
            <a:chExt cx="1563663" cy="3123877"/>
          </a:xfrm>
        </p:grpSpPr>
        <p:grpSp>
          <p:nvGrpSpPr>
            <p:cNvPr id="47" name="그룹 46"/>
            <p:cNvGrpSpPr/>
            <p:nvPr/>
          </p:nvGrpSpPr>
          <p:grpSpPr>
            <a:xfrm>
              <a:off x="6042641" y="2132856"/>
              <a:ext cx="1402745" cy="264889"/>
              <a:chOff x="6948264" y="3069243"/>
              <a:chExt cx="1402745" cy="264889"/>
            </a:xfrm>
          </p:grpSpPr>
          <p:sp>
            <p:nvSpPr>
              <p:cNvPr id="48" name="순서도: 대체 처리 47"/>
              <p:cNvSpPr/>
              <p:nvPr/>
            </p:nvSpPr>
            <p:spPr>
              <a:xfrm>
                <a:off x="6982857" y="3077092"/>
                <a:ext cx="1368152" cy="233486"/>
              </a:xfrm>
              <a:prstGeom prst="flowChartAlternateProcess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948264" y="3072522"/>
                <a:ext cx="8321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b="1" dirty="0" err="1" smtClean="0">
                    <a:solidFill>
                      <a:schemeClr val="bg1"/>
                    </a:solidFill>
                  </a:rPr>
                  <a:t>구매갯수</a:t>
                </a:r>
                <a:r>
                  <a:rPr lang="ko-KR" altLang="en-US" sz="11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100" b="1" dirty="0" smtClean="0">
                    <a:solidFill>
                      <a:schemeClr val="bg1"/>
                    </a:solidFill>
                  </a:rPr>
                  <a:t>:</a:t>
                </a:r>
                <a:endParaRPr lang="ko-KR" altLang="en-US" sz="11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7744403" y="3115856"/>
                <a:ext cx="500005" cy="1538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7780407" y="3069243"/>
                <a:ext cx="48881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000" b="1" dirty="0" smtClean="0"/>
                  <a:t>4 </a:t>
                </a:r>
                <a:r>
                  <a:rPr lang="ko-KR" altLang="en-US" sz="1000" b="1" dirty="0" smtClean="0"/>
                  <a:t>장</a:t>
                </a:r>
                <a:endParaRPr lang="ko-KR" altLang="en-US" sz="1000" b="1" dirty="0"/>
              </a:p>
            </p:txBody>
          </p:sp>
        </p:grpSp>
        <p:sp>
          <p:nvSpPr>
            <p:cNvPr id="52" name="순서도: 대체 처리 51"/>
            <p:cNvSpPr/>
            <p:nvPr/>
          </p:nvSpPr>
          <p:spPr>
            <a:xfrm>
              <a:off x="6077234" y="2420605"/>
              <a:ext cx="1368152" cy="513928"/>
            </a:xfrm>
            <a:prstGeom prst="flowChartAlternateProcess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6099415" y="2458313"/>
              <a:ext cx="1170790" cy="215876"/>
              <a:chOff x="7073618" y="4133840"/>
              <a:chExt cx="1170790" cy="215876"/>
            </a:xfrm>
          </p:grpSpPr>
          <p:grpSp>
            <p:nvGrpSpPr>
              <p:cNvPr id="54" name="그룹 53"/>
              <p:cNvGrpSpPr/>
              <p:nvPr/>
            </p:nvGrpSpPr>
            <p:grpSpPr>
              <a:xfrm>
                <a:off x="7073618" y="4134272"/>
                <a:ext cx="306694" cy="215444"/>
                <a:chOff x="7073618" y="4134272"/>
                <a:chExt cx="306694" cy="215444"/>
              </a:xfrm>
            </p:grpSpPr>
            <p:sp>
              <p:nvSpPr>
                <p:cNvPr id="65" name="직사각형 64"/>
                <p:cNvSpPr/>
                <p:nvPr/>
              </p:nvSpPr>
              <p:spPr>
                <a:xfrm>
                  <a:off x="7092280" y="4142988"/>
                  <a:ext cx="197362" cy="20063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7073618" y="4134272"/>
                  <a:ext cx="30669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ko-KR" alt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5" name="그룹 54"/>
              <p:cNvGrpSpPr/>
              <p:nvPr/>
            </p:nvGrpSpPr>
            <p:grpSpPr>
              <a:xfrm>
                <a:off x="7361650" y="4133840"/>
                <a:ext cx="306694" cy="215444"/>
                <a:chOff x="7073618" y="4134272"/>
                <a:chExt cx="306694" cy="215444"/>
              </a:xfrm>
            </p:grpSpPr>
            <p:sp>
              <p:nvSpPr>
                <p:cNvPr id="63" name="직사각형 62"/>
                <p:cNvSpPr/>
                <p:nvPr/>
              </p:nvSpPr>
              <p:spPr>
                <a:xfrm>
                  <a:off x="7092280" y="4142988"/>
                  <a:ext cx="197362" cy="20063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7073618" y="4134272"/>
                  <a:ext cx="30669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ko-KR" alt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7649682" y="4133840"/>
                <a:ext cx="306694" cy="215444"/>
                <a:chOff x="7073618" y="4134272"/>
                <a:chExt cx="306694" cy="215444"/>
              </a:xfrm>
            </p:grpSpPr>
            <p:sp>
              <p:nvSpPr>
                <p:cNvPr id="61" name="직사각형 60"/>
                <p:cNvSpPr/>
                <p:nvPr/>
              </p:nvSpPr>
              <p:spPr>
                <a:xfrm>
                  <a:off x="7092280" y="4142988"/>
                  <a:ext cx="197362" cy="20063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7073618" y="4134272"/>
                  <a:ext cx="30669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1" dirty="0" smtClean="0">
                      <a:solidFill>
                        <a:schemeClr val="bg1"/>
                      </a:solidFill>
                    </a:rPr>
                    <a:t>3</a:t>
                  </a:r>
                  <a:endParaRPr lang="ko-KR" alt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8" name="그룹 57"/>
              <p:cNvGrpSpPr/>
              <p:nvPr/>
            </p:nvGrpSpPr>
            <p:grpSpPr>
              <a:xfrm>
                <a:off x="7937714" y="4133840"/>
                <a:ext cx="306694" cy="215444"/>
                <a:chOff x="7073618" y="4134272"/>
                <a:chExt cx="306694" cy="215444"/>
              </a:xfrm>
            </p:grpSpPr>
            <p:sp>
              <p:nvSpPr>
                <p:cNvPr id="59" name="직사각형 58"/>
                <p:cNvSpPr/>
                <p:nvPr/>
              </p:nvSpPr>
              <p:spPr>
                <a:xfrm>
                  <a:off x="7092280" y="4142988"/>
                  <a:ext cx="197362" cy="20063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7073618" y="4134272"/>
                  <a:ext cx="30669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800" b="1" dirty="0" smtClean="0">
                      <a:solidFill>
                        <a:schemeClr val="bg1"/>
                      </a:solidFill>
                    </a:rPr>
                    <a:t>4</a:t>
                  </a:r>
                  <a:endParaRPr lang="ko-KR" alt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67" name="모서리가 둥근 직사각형 66"/>
            <p:cNvSpPr/>
            <p:nvPr/>
          </p:nvSpPr>
          <p:spPr>
            <a:xfrm>
              <a:off x="6077234" y="2976854"/>
              <a:ext cx="1368152" cy="26193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252762" y="3000231"/>
              <a:ext cx="13020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>
                  <a:solidFill>
                    <a:schemeClr val="bg1"/>
                  </a:solidFill>
                </a:rPr>
                <a:t>선택 번호 저장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grpSp>
          <p:nvGrpSpPr>
            <p:cNvPr id="69" name="그룹 68"/>
            <p:cNvGrpSpPr/>
            <p:nvPr/>
          </p:nvGrpSpPr>
          <p:grpSpPr>
            <a:xfrm>
              <a:off x="6080741" y="3744182"/>
              <a:ext cx="1447095" cy="277367"/>
              <a:chOff x="6986364" y="4240901"/>
              <a:chExt cx="1447095" cy="277367"/>
            </a:xfrm>
          </p:grpSpPr>
          <p:sp>
            <p:nvSpPr>
              <p:cNvPr id="70" name="모서리가 둥근 직사각형 69"/>
              <p:cNvSpPr/>
              <p:nvPr/>
            </p:nvSpPr>
            <p:spPr>
              <a:xfrm>
                <a:off x="6986364" y="4240901"/>
                <a:ext cx="1368152" cy="26193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7131412" y="4256658"/>
                <a:ext cx="130204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dirty="0" smtClean="0">
                    <a:solidFill>
                      <a:schemeClr val="bg1"/>
                    </a:solidFill>
                  </a:rPr>
                  <a:t>내 픽 </a:t>
                </a:r>
                <a:r>
                  <a:rPr lang="ko-KR" altLang="en-US" sz="1050" b="1" dirty="0" err="1" smtClean="0">
                    <a:solidFill>
                      <a:schemeClr val="bg1"/>
                    </a:solidFill>
                  </a:rPr>
                  <a:t>히스토리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80" name="직선 연결선 79"/>
            <p:cNvCxnSpPr/>
            <p:nvPr/>
          </p:nvCxnSpPr>
          <p:spPr>
            <a:xfrm>
              <a:off x="6077234" y="3684369"/>
              <a:ext cx="1368152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모서리가 둥근 직사각형 80"/>
            <p:cNvSpPr/>
            <p:nvPr/>
          </p:nvSpPr>
          <p:spPr>
            <a:xfrm>
              <a:off x="6080741" y="3312134"/>
              <a:ext cx="1368152" cy="26193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256269" y="3335511"/>
              <a:ext cx="13020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>
                  <a:solidFill>
                    <a:schemeClr val="bg1"/>
                  </a:solidFill>
                </a:rPr>
                <a:t>일괄 랜덤 선택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6082156" y="4079462"/>
              <a:ext cx="1447059" cy="285642"/>
              <a:chOff x="6986364" y="4240901"/>
              <a:chExt cx="1447059" cy="285642"/>
            </a:xfrm>
          </p:grpSpPr>
          <p:sp>
            <p:nvSpPr>
              <p:cNvPr id="84" name="모서리가 둥근 직사각형 83"/>
              <p:cNvSpPr/>
              <p:nvPr/>
            </p:nvSpPr>
            <p:spPr>
              <a:xfrm>
                <a:off x="6986364" y="4240901"/>
                <a:ext cx="1368152" cy="261935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7131376" y="4264933"/>
                <a:ext cx="130204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b="1" dirty="0" smtClean="0">
                    <a:solidFill>
                      <a:schemeClr val="bg1"/>
                    </a:solidFill>
                  </a:rPr>
                  <a:t>선택 번호 보기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6012160" y="4974406"/>
              <a:ext cx="1563663" cy="282327"/>
              <a:chOff x="6940643" y="5430733"/>
              <a:chExt cx="1563663" cy="282327"/>
            </a:xfrm>
          </p:grpSpPr>
          <p:sp>
            <p:nvSpPr>
              <p:cNvPr id="87" name="순서도: 대체 처리 86"/>
              <p:cNvSpPr/>
              <p:nvPr/>
            </p:nvSpPr>
            <p:spPr>
              <a:xfrm>
                <a:off x="7005038" y="5445224"/>
                <a:ext cx="661895" cy="236300"/>
              </a:xfrm>
              <a:prstGeom prst="flowChartAlternateProcess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6940643" y="5436061"/>
                <a:ext cx="8321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rgbClr val="FFC000"/>
                    </a:solidFill>
                  </a:rPr>
                  <a:t>구매확정</a:t>
                </a:r>
                <a:endParaRPr lang="ko-KR" altLang="en-US" sz="1200" b="1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89" name="순서도: 대체 처리 88"/>
              <p:cNvSpPr/>
              <p:nvPr/>
            </p:nvSpPr>
            <p:spPr>
              <a:xfrm>
                <a:off x="7737577" y="5445224"/>
                <a:ext cx="661895" cy="236300"/>
              </a:xfrm>
              <a:prstGeom prst="flowChartAlternateProcess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7672163" y="5430733"/>
                <a:ext cx="83214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smtClean="0">
                    <a:solidFill>
                      <a:schemeClr val="bg1"/>
                    </a:solidFill>
                  </a:rPr>
                  <a:t>취소하기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1" name="그룹 90"/>
            <p:cNvGrpSpPr/>
            <p:nvPr/>
          </p:nvGrpSpPr>
          <p:grpSpPr>
            <a:xfrm>
              <a:off x="6065501" y="4424030"/>
              <a:ext cx="1405488" cy="498187"/>
              <a:chOff x="6971124" y="5360417"/>
              <a:chExt cx="1405488" cy="498187"/>
            </a:xfrm>
          </p:grpSpPr>
          <p:sp>
            <p:nvSpPr>
              <p:cNvPr id="92" name="순서도: 대체 처리 91"/>
              <p:cNvSpPr/>
              <p:nvPr/>
            </p:nvSpPr>
            <p:spPr>
              <a:xfrm>
                <a:off x="6982178" y="5360417"/>
                <a:ext cx="1394434" cy="498187"/>
              </a:xfrm>
              <a:prstGeom prst="flowChartAlternateProcess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6971124" y="5376927"/>
                <a:ext cx="85476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 err="1" smtClean="0">
                    <a:solidFill>
                      <a:schemeClr val="bg1"/>
                    </a:solidFill>
                  </a:rPr>
                  <a:t>선택갯수</a:t>
                </a:r>
                <a:r>
                  <a:rPr lang="ko-KR" altLang="en-US" sz="10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: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직사각형 93"/>
              <p:cNvSpPr/>
              <p:nvPr/>
            </p:nvSpPr>
            <p:spPr>
              <a:xfrm>
                <a:off x="7698445" y="5414744"/>
                <a:ext cx="570774" cy="177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>
                <a:off x="7068676" y="5624334"/>
                <a:ext cx="1200543" cy="18093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7040915" y="5595431"/>
                <a:ext cx="12664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 smtClean="0">
                    <a:solidFill>
                      <a:srgbClr val="C00000"/>
                    </a:solidFill>
                  </a:rPr>
                  <a:t>총 </a:t>
                </a:r>
                <a:r>
                  <a:rPr lang="en-US" altLang="ko-KR" sz="1000" b="1" dirty="0" smtClean="0">
                    <a:solidFill>
                      <a:srgbClr val="C00000"/>
                    </a:solidFill>
                  </a:rPr>
                  <a:t>:                </a:t>
                </a:r>
                <a:r>
                  <a:rPr lang="ko-KR" altLang="en-US" sz="1000" b="1" dirty="0" smtClean="0">
                    <a:solidFill>
                      <a:srgbClr val="C00000"/>
                    </a:solidFill>
                  </a:rPr>
                  <a:t>원</a:t>
                </a:r>
                <a:r>
                  <a:rPr lang="en-US" altLang="ko-KR" sz="1000" b="1" dirty="0" smtClean="0">
                    <a:solidFill>
                      <a:srgbClr val="C00000"/>
                    </a:solidFill>
                  </a:rPr>
                  <a:t> </a:t>
                </a:r>
                <a:endParaRPr lang="ko-KR" altLang="en-US" sz="1000" b="1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97" name="순서도: 지연 96"/>
          <p:cNvSpPr/>
          <p:nvPr/>
        </p:nvSpPr>
        <p:spPr>
          <a:xfrm>
            <a:off x="5789786" y="2666733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b="1" dirty="0"/>
          </a:p>
        </p:txBody>
      </p:sp>
      <p:sp>
        <p:nvSpPr>
          <p:cNvPr id="98" name="순서도: 지연 97"/>
          <p:cNvSpPr/>
          <p:nvPr/>
        </p:nvSpPr>
        <p:spPr>
          <a:xfrm>
            <a:off x="5790548" y="3212976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b="1" dirty="0"/>
          </a:p>
        </p:txBody>
      </p:sp>
      <p:sp>
        <p:nvSpPr>
          <p:cNvPr id="99" name="순서도: 지연 98"/>
          <p:cNvSpPr/>
          <p:nvPr/>
        </p:nvSpPr>
        <p:spPr>
          <a:xfrm>
            <a:off x="5789786" y="3566666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b="1" dirty="0"/>
          </a:p>
        </p:txBody>
      </p:sp>
      <p:sp>
        <p:nvSpPr>
          <p:cNvPr id="100" name="순서도: 지연 99"/>
          <p:cNvSpPr/>
          <p:nvPr/>
        </p:nvSpPr>
        <p:spPr>
          <a:xfrm>
            <a:off x="5796136" y="3977735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b="1" dirty="0"/>
          </a:p>
        </p:txBody>
      </p:sp>
      <p:sp>
        <p:nvSpPr>
          <p:cNvPr id="101" name="순서도: 지연 100"/>
          <p:cNvSpPr/>
          <p:nvPr/>
        </p:nvSpPr>
        <p:spPr>
          <a:xfrm>
            <a:off x="5796136" y="4322917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b="1" dirty="0"/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340768"/>
            <a:ext cx="2883828" cy="30366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700808"/>
            <a:ext cx="2448272" cy="91406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656708" y="2079898"/>
            <a:ext cx="576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rgbClr val="C00000"/>
                </a:solidFill>
              </a:rPr>
              <a:t>까지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441" y="2852936"/>
            <a:ext cx="2615217" cy="3300515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3178448" y="2636912"/>
            <a:ext cx="576064" cy="21043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/>
              <a:t>랜덤</a:t>
            </a:r>
            <a:endParaRPr lang="ko-KR" altLang="en-US" sz="1400" b="1" dirty="0"/>
          </a:p>
        </p:txBody>
      </p:sp>
      <p:sp>
        <p:nvSpPr>
          <p:cNvPr id="102" name="순서도: 지연 101"/>
          <p:cNvSpPr/>
          <p:nvPr/>
        </p:nvSpPr>
        <p:spPr>
          <a:xfrm>
            <a:off x="2891178" y="2655962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763388" y="291283"/>
            <a:ext cx="31713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파워</a:t>
            </a:r>
            <a:r>
              <a:rPr lang="ko-KR" altLang="en-US" dirty="0" err="1"/>
              <a:t>볼</a:t>
            </a:r>
            <a:r>
              <a:rPr lang="ko-KR" altLang="en-US" dirty="0" smtClean="0"/>
              <a:t> 구매 </a:t>
            </a:r>
            <a:r>
              <a:rPr lang="en-US" altLang="ko-KR" dirty="0" smtClean="0"/>
              <a:t>– </a:t>
            </a:r>
            <a:r>
              <a:rPr lang="ko-KR" altLang="en-US" sz="1200" dirty="0" smtClean="0"/>
              <a:t>바로 구매</a:t>
            </a:r>
            <a:endParaRPr lang="ko-KR" altLang="en-US" dirty="0"/>
          </a:p>
        </p:txBody>
      </p:sp>
      <p:sp>
        <p:nvSpPr>
          <p:cNvPr id="105" name="타원 104"/>
          <p:cNvSpPr/>
          <p:nvPr/>
        </p:nvSpPr>
        <p:spPr>
          <a:xfrm>
            <a:off x="251520" y="260648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3635896" y="404664"/>
            <a:ext cx="864096" cy="18002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/>
              <a:t>구매확정 후</a:t>
            </a:r>
            <a:endParaRPr lang="ko-KR" altLang="en-US" b="1" dirty="0"/>
          </a:p>
        </p:txBody>
      </p:sp>
      <p:grpSp>
        <p:nvGrpSpPr>
          <p:cNvPr id="107" name="그룹 106"/>
          <p:cNvGrpSpPr/>
          <p:nvPr/>
        </p:nvGrpSpPr>
        <p:grpSpPr>
          <a:xfrm>
            <a:off x="3405187" y="2476500"/>
            <a:ext cx="2333625" cy="1905000"/>
            <a:chOff x="3405187" y="2476500"/>
            <a:chExt cx="2333625" cy="1905000"/>
          </a:xfrm>
        </p:grpSpPr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187" y="2476500"/>
              <a:ext cx="2333625" cy="1905000"/>
            </a:xfrm>
            <a:prstGeom prst="rect">
              <a:avLst/>
            </a:prstGeom>
          </p:spPr>
        </p:pic>
        <p:sp>
          <p:nvSpPr>
            <p:cNvPr id="109" name="TextBox 108"/>
            <p:cNvSpPr txBox="1"/>
            <p:nvPr/>
          </p:nvSpPr>
          <p:spPr>
            <a:xfrm>
              <a:off x="4067944" y="3140968"/>
              <a:ext cx="1512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/>
                <a:t>0,000</a:t>
              </a:r>
              <a:r>
                <a:rPr lang="ko-KR" altLang="en-US" sz="800" b="1" dirty="0" smtClean="0"/>
                <a:t>원이 정상적으로 결제 되었습니다</a:t>
              </a:r>
              <a:r>
                <a:rPr lang="en-US" altLang="ko-KR" sz="800" b="1" dirty="0" smtClean="0"/>
                <a:t>.</a:t>
              </a:r>
              <a:endParaRPr lang="ko-KR" altLang="en-US" sz="1200" b="1" dirty="0"/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111" name="TextBox 110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</a:t>
              </a:r>
              <a:r>
                <a:rPr lang="en-US" altLang="ko-KR" dirty="0" smtClean="0"/>
                <a:t>4-7</a:t>
              </a:r>
              <a:endParaRPr lang="ko-KR" altLang="en-US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복권구</a:t>
              </a:r>
              <a:r>
                <a:rPr lang="ko-KR" altLang="en-US" dirty="0"/>
                <a:t>매</a:t>
              </a:r>
              <a:r>
                <a:rPr lang="ko-KR" altLang="en-US" dirty="0" smtClean="0"/>
                <a:t> 페이지</a:t>
              </a:r>
              <a:r>
                <a:rPr lang="en-US" altLang="ko-KR" dirty="0" smtClean="0"/>
                <a:t>18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874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4" name="직사각형 3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4" y="1287080"/>
            <a:ext cx="8664456" cy="5030974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3231820" y="1740072"/>
            <a:ext cx="1267341" cy="216024"/>
          </a:xfrm>
          <a:prstGeom prst="roundRect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23728" y="1412776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/>
              <a:t>회원가입</a:t>
            </a:r>
            <a:endParaRPr lang="ko-KR" alt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123728" y="1729250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아이디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599972" y="1748432"/>
            <a:ext cx="786919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bg1"/>
                </a:solidFill>
              </a:rPr>
              <a:t>중복확인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03848" y="1785008"/>
            <a:ext cx="576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아이디</a:t>
            </a:r>
            <a:endParaRPr lang="ko-KR" altLang="en-US" sz="7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236989" y="2098092"/>
            <a:ext cx="1267341" cy="216024"/>
          </a:xfrm>
          <a:prstGeom prst="roundRect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128897" y="2087270"/>
            <a:ext cx="7200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패스워</a:t>
            </a:r>
            <a:r>
              <a:rPr lang="ko-KR" altLang="en-US" sz="105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드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13969" y="2143028"/>
            <a:ext cx="9553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패스워</a:t>
            </a:r>
            <a:r>
              <a:rPr lang="ko-KR" altLang="en-US" sz="7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24688" y="2164214"/>
            <a:ext cx="26396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>
                <a:solidFill>
                  <a:schemeClr val="accent6">
                    <a:lumMod val="75000"/>
                  </a:schemeClr>
                </a:solidFill>
              </a:rPr>
              <a:t>* 6</a:t>
            </a:r>
            <a:r>
              <a:rPr lang="ko-KR" altLang="en-US" sz="600" dirty="0" smtClean="0">
                <a:solidFill>
                  <a:schemeClr val="accent6">
                    <a:lumMod val="75000"/>
                  </a:schemeClr>
                </a:solidFill>
              </a:rPr>
              <a:t>자 이상 문자</a:t>
            </a:r>
            <a:r>
              <a:rPr lang="en-US" altLang="ko-KR" sz="6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600" dirty="0" smtClean="0">
                <a:solidFill>
                  <a:schemeClr val="accent6">
                    <a:lumMod val="75000"/>
                  </a:schemeClr>
                </a:solidFill>
              </a:rPr>
              <a:t>숫자</a:t>
            </a:r>
            <a:r>
              <a:rPr lang="en-US" altLang="ko-KR" sz="6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600" dirty="0" smtClean="0">
                <a:solidFill>
                  <a:schemeClr val="accent6">
                    <a:lumMod val="75000"/>
                  </a:schemeClr>
                </a:solidFill>
              </a:rPr>
              <a:t>특수문자 조합으로 입력하여 주십시오</a:t>
            </a:r>
            <a:endParaRPr lang="ko-KR" altLang="en-US" sz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249795" y="2466217"/>
            <a:ext cx="1267341" cy="216024"/>
          </a:xfrm>
          <a:prstGeom prst="roundRect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129509" y="2455395"/>
            <a:ext cx="11341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패스워드 확인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26775" y="2511153"/>
            <a:ext cx="9553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패스워</a:t>
            </a:r>
            <a:r>
              <a:rPr lang="ko-KR" altLang="en-US" sz="7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드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257785" y="2860076"/>
            <a:ext cx="1267341" cy="216024"/>
          </a:xfrm>
          <a:prstGeom prst="roundRect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131405" y="2849254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닉네</a:t>
            </a:r>
            <a:r>
              <a:rPr lang="ko-KR" altLang="en-US" sz="105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임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625937" y="2868436"/>
            <a:ext cx="786919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bg1"/>
                </a:solidFill>
              </a:rPr>
              <a:t>중복확인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29813" y="2905012"/>
            <a:ext cx="576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닉네</a:t>
            </a:r>
            <a:r>
              <a:rPr lang="ko-KR" altLang="en-US" sz="7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임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267252" y="3231932"/>
            <a:ext cx="1267341" cy="216024"/>
          </a:xfrm>
          <a:prstGeom prst="roundRect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140872" y="3221110"/>
            <a:ext cx="7200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휴대전화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628738" y="3240292"/>
            <a:ext cx="1128531" cy="21602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1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smtClean="0">
                <a:solidFill>
                  <a:schemeClr val="bg1"/>
                </a:solidFill>
              </a:rPr>
              <a:t>인증번호 받기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39280" y="3276868"/>
            <a:ext cx="5760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휴대전</a:t>
            </a:r>
            <a:r>
              <a:rPr lang="ko-KR" altLang="en-US" sz="7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화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332604" y="4221088"/>
            <a:ext cx="239963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>
                <a:solidFill>
                  <a:schemeClr val="accent6">
                    <a:lumMod val="75000"/>
                  </a:schemeClr>
                </a:solidFill>
              </a:rPr>
              <a:t>* </a:t>
            </a:r>
            <a:r>
              <a:rPr lang="ko-KR" altLang="en-US" sz="600" dirty="0" smtClean="0">
                <a:solidFill>
                  <a:schemeClr val="accent6">
                    <a:lumMod val="75000"/>
                  </a:schemeClr>
                </a:solidFill>
              </a:rPr>
              <a:t>소정의 </a:t>
            </a:r>
            <a:r>
              <a:rPr lang="ko-KR" altLang="en-US" sz="600" dirty="0" err="1" smtClean="0">
                <a:solidFill>
                  <a:schemeClr val="accent6">
                    <a:lumMod val="75000"/>
                  </a:schemeClr>
                </a:solidFill>
              </a:rPr>
              <a:t>마일리지가</a:t>
            </a:r>
            <a:r>
              <a:rPr lang="ko-KR" altLang="en-US" sz="600" dirty="0" smtClean="0">
                <a:solidFill>
                  <a:schemeClr val="accent6">
                    <a:lumMod val="75000"/>
                  </a:schemeClr>
                </a:solidFill>
              </a:rPr>
              <a:t> 지급됩니다</a:t>
            </a:r>
            <a:r>
              <a:rPr lang="en-US" altLang="ko-KR" sz="600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endParaRPr lang="ko-KR" altLang="en-US" sz="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68083" y="3774476"/>
            <a:ext cx="1015885" cy="216024"/>
          </a:xfrm>
          <a:prstGeom prst="roundRect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2141703" y="3763654"/>
            <a:ext cx="7200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이메</a:t>
            </a:r>
            <a:r>
              <a:rPr lang="ko-KR" altLang="en-US" sz="105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일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430000" y="3789040"/>
            <a:ext cx="1080120" cy="21602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본인인증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344019" y="3777992"/>
            <a:ext cx="1015885" cy="216024"/>
          </a:xfrm>
          <a:prstGeom prst="roundRect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4358205" y="3782944"/>
            <a:ext cx="267515" cy="216024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2">
                    <a:lumMod val="90000"/>
                  </a:schemeClr>
                </a:solidFill>
              </a:rPr>
              <a:t>@</a:t>
            </a:r>
            <a:endParaRPr lang="ko-KR" altLang="en-US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450031" y="3789040"/>
            <a:ext cx="7781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직접입력</a:t>
            </a:r>
            <a:endParaRPr lang="ko-KR" altLang="en-US" sz="1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03620" y="3764656"/>
            <a:ext cx="264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▼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268083" y="4194018"/>
            <a:ext cx="1015885" cy="216024"/>
          </a:xfrm>
          <a:prstGeom prst="roundRect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141703" y="4183196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추천인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235382" y="4233280"/>
            <a:ext cx="7667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추천인 아이디</a:t>
            </a:r>
            <a:endParaRPr lang="ko-KR" altLang="en-US" sz="7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938" y="4778634"/>
            <a:ext cx="4969331" cy="378558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49" name="TextBox 48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1-4</a:t>
              </a:r>
              <a:endParaRPr lang="ko-KR" alt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로그인 페이지</a:t>
              </a:r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9419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36896" y="1268760"/>
            <a:ext cx="5059240" cy="2118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857984" y="1268760"/>
            <a:ext cx="2454724" cy="21198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38432" y="3453544"/>
            <a:ext cx="3761560" cy="12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72000" y="3453544"/>
            <a:ext cx="3749844" cy="12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2" name="직사각형 1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sp>
        <p:nvSpPr>
          <p:cNvPr id="25" name="모서리가 둥근 직사각형 24"/>
          <p:cNvSpPr/>
          <p:nvPr/>
        </p:nvSpPr>
        <p:spPr>
          <a:xfrm>
            <a:off x="5940152" y="1340768"/>
            <a:ext cx="936104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상단배너 </a:t>
            </a:r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39" y="1613410"/>
            <a:ext cx="4871905" cy="1706934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899592" y="1305336"/>
            <a:ext cx="46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CC0000"/>
                </a:solidFill>
              </a:rPr>
              <a:t>미국 복권 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</a:rPr>
              <a:t>믿고 살 수 있는 전문 구매대행 사이트</a:t>
            </a:r>
            <a:endParaRPr lang="ko-KR" altLang="en-US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93" y="3494912"/>
            <a:ext cx="3654184" cy="733425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20" y="3494912"/>
            <a:ext cx="3617936" cy="733425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791008" y="4287000"/>
            <a:ext cx="972680" cy="36004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상세결과보기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799120" y="4287000"/>
            <a:ext cx="972680" cy="36004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2">
                    <a:lumMod val="50000"/>
                  </a:schemeClr>
                </a:solidFill>
              </a:rPr>
              <a:t>방송보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기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819424" y="4293096"/>
            <a:ext cx="1008112" cy="360040"/>
          </a:xfrm>
          <a:prstGeom prst="rect">
            <a:avLst/>
          </a:prstGeo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공식사이트</a:t>
            </a:r>
            <a:endParaRPr lang="ko-KR" altLang="en-US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3888496" y="4287000"/>
            <a:ext cx="528440" cy="3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JOIN</a:t>
            </a:r>
          </a:p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NOW</a:t>
            </a:r>
            <a:endParaRPr lang="ko-KR" altLang="en-US" sz="900" b="1" dirty="0">
              <a:solidFill>
                <a:srgbClr val="FFC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618480" y="4293096"/>
            <a:ext cx="972680" cy="36004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상세결과보기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626592" y="4293096"/>
            <a:ext cx="972680" cy="36004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2">
                    <a:lumMod val="50000"/>
                  </a:schemeClr>
                </a:solidFill>
              </a:rPr>
              <a:t>방송보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646896" y="4299192"/>
            <a:ext cx="1008112" cy="360040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공식사이트</a:t>
            </a:r>
            <a:endParaRPr lang="ko-KR" altLang="en-US" sz="11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7715968" y="4293096"/>
            <a:ext cx="528440" cy="3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JOIN</a:t>
            </a:r>
          </a:p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NOW</a:t>
            </a:r>
            <a:endParaRPr lang="ko-KR" altLang="en-US" sz="900" b="1" dirty="0">
              <a:solidFill>
                <a:srgbClr val="FFC000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36" y="4749528"/>
            <a:ext cx="8388424" cy="170431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699744" y="5661248"/>
            <a:ext cx="8884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고객센터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71552" y="5661248"/>
            <a:ext cx="113326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구매티켓보기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10792" y="225216"/>
            <a:ext cx="2326696" cy="46714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4. About us</a:t>
            </a:r>
            <a:endParaRPr lang="ko-KR" altLang="en-US" dirty="0"/>
          </a:p>
        </p:txBody>
      </p:sp>
      <p:grpSp>
        <p:nvGrpSpPr>
          <p:cNvPr id="46" name="그룹 45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48" name="TextBox 47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1-1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회사소개 페이지</a:t>
              </a:r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  <p:sp>
        <p:nvSpPr>
          <p:cNvPr id="4" name="왼쪽 화살표 3"/>
          <p:cNvSpPr/>
          <p:nvPr/>
        </p:nvSpPr>
        <p:spPr>
          <a:xfrm>
            <a:off x="1115616" y="836712"/>
            <a:ext cx="333956" cy="288032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475656" y="802196"/>
            <a:ext cx="936104" cy="3570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/>
              <a:t>클</a:t>
            </a:r>
            <a:r>
              <a:rPr lang="ko-KR" altLang="en-US" sz="1200" b="1"/>
              <a:t>릭</a:t>
            </a:r>
          </a:p>
        </p:txBody>
      </p:sp>
    </p:spTree>
    <p:extLst>
      <p:ext uri="{BB962C8B-B14F-4D97-AF65-F5344CB8AC3E}">
        <p14:creationId xmlns:p14="http://schemas.microsoft.com/office/powerpoint/2010/main" val="53454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31534" y="260649"/>
            <a:ext cx="2016930" cy="1440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24872" y="260648"/>
            <a:ext cx="2016224" cy="1440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537488" y="260649"/>
            <a:ext cx="2016224" cy="1440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644008" y="260649"/>
            <a:ext cx="2004032" cy="1440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939182"/>
              </p:ext>
            </p:extLst>
          </p:nvPr>
        </p:nvGraphicFramePr>
        <p:xfrm>
          <a:off x="469488" y="1259649"/>
          <a:ext cx="191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빠른 베스트 추천 숫자 </a:t>
                      </a:r>
                      <a:endParaRPr lang="ko-KR" alt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544403"/>
              </p:ext>
            </p:extLst>
          </p:nvPr>
        </p:nvGraphicFramePr>
        <p:xfrm>
          <a:off x="2585112" y="1268760"/>
          <a:ext cx="191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소문내고</a:t>
                      </a:r>
                      <a:r>
                        <a:rPr lang="ko-KR" altLang="en-US" sz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선물 받기</a:t>
                      </a:r>
                      <a:endParaRPr lang="ko-KR" alt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733077"/>
              </p:ext>
            </p:extLst>
          </p:nvPr>
        </p:nvGraphicFramePr>
        <p:xfrm>
          <a:off x="4691632" y="1268760"/>
          <a:ext cx="191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당첨시</a:t>
                      </a:r>
                      <a:r>
                        <a:rPr lang="ko-KR" altLang="en-US" sz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유의사항</a:t>
                      </a:r>
                      <a:endParaRPr lang="ko-KR" alt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235846"/>
              </p:ext>
            </p:extLst>
          </p:nvPr>
        </p:nvGraphicFramePr>
        <p:xfrm>
          <a:off x="6785960" y="1268760"/>
          <a:ext cx="191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구매대행 이용가이드</a:t>
                      </a:r>
                      <a:endParaRPr lang="ko-KR" alt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472496" y="314368"/>
            <a:ext cx="1914880" cy="88848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592352" y="320464"/>
            <a:ext cx="1914880" cy="88848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685536" y="314368"/>
            <a:ext cx="1914880" cy="8884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781008" y="302176"/>
            <a:ext cx="1914880" cy="8884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48680"/>
            <a:ext cx="1302828" cy="61989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6016" y="320464"/>
            <a:ext cx="197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LUCKY </a:t>
            </a:r>
            <a:r>
              <a:rPr lang="en-US" altLang="ko-KR" b="1" dirty="0" smtClean="0">
                <a:solidFill>
                  <a:srgbClr val="FFC000"/>
                </a:solidFill>
              </a:rPr>
              <a:t>NUMBER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794756" y="689796"/>
            <a:ext cx="497372" cy="43494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758180" y="715936"/>
            <a:ext cx="580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BUY</a:t>
            </a:r>
          </a:p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NOW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4" b="96000" l="1778" r="97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7934">
            <a:off x="2501890" y="157680"/>
            <a:ext cx="1020950" cy="1020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2" name="모서리가 둥근 직사각형 31"/>
          <p:cNvSpPr/>
          <p:nvPr/>
        </p:nvSpPr>
        <p:spPr>
          <a:xfrm>
            <a:off x="3275856" y="404665"/>
            <a:ext cx="1152128" cy="2160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SNS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에 </a:t>
            </a:r>
            <a:r>
              <a:rPr lang="ko-KR" altLang="en-US" sz="1000" b="1" dirty="0" err="1" smtClean="0">
                <a:solidFill>
                  <a:schemeClr val="bg2">
                    <a:lumMod val="50000"/>
                  </a:schemeClr>
                </a:solidFill>
              </a:rPr>
              <a:t>소문내도</a:t>
            </a:r>
            <a:endParaRPr lang="ko-KR" alt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275856" y="654945"/>
            <a:ext cx="1152128" cy="2232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err="1" smtClean="0">
                <a:solidFill>
                  <a:schemeClr val="bg2">
                    <a:lumMod val="50000"/>
                  </a:schemeClr>
                </a:solidFill>
              </a:rPr>
              <a:t>친추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 추천에도</a:t>
            </a:r>
            <a:endParaRPr lang="ko-KR" alt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275856" y="914816"/>
            <a:ext cx="1152128" cy="2232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ko-KR" altLang="en-US" sz="12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선물이 팡팡</a:t>
            </a:r>
            <a:endParaRPr lang="ko-KR" altLang="en-US" sz="12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496" y="779184"/>
            <a:ext cx="798404" cy="379886"/>
          </a:xfrm>
          <a:prstGeom prst="rect">
            <a:avLst/>
          </a:prstGeom>
        </p:spPr>
      </p:pic>
      <p:pic>
        <p:nvPicPr>
          <p:cNvPr id="1026" name="Picture 2" descr="C:\Users\dev\AppData\Local\Microsoft\Windows\INetCache\IE\MVZD1D5L\trophy-1414791_960_720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481" y="435138"/>
            <a:ext cx="739911" cy="71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모서리가 둥근 직사각형 36"/>
          <p:cNvSpPr/>
          <p:nvPr/>
        </p:nvSpPr>
        <p:spPr>
          <a:xfrm>
            <a:off x="5580112" y="482199"/>
            <a:ext cx="936104" cy="3545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C00000"/>
                </a:solidFill>
              </a:rPr>
              <a:t>당첨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을</a:t>
            </a:r>
            <a:endParaRPr lang="en-US" altLang="ko-KR" sz="1000" b="1" dirty="0" smtClean="0">
              <a:solidFill>
                <a:srgbClr val="FFFF00"/>
              </a:solidFill>
            </a:endParaRPr>
          </a:p>
          <a:p>
            <a:r>
              <a:rPr lang="ko-KR" altLang="en-US" sz="1000" b="1" dirty="0" smtClean="0">
                <a:solidFill>
                  <a:srgbClr val="FFFF00"/>
                </a:solidFill>
              </a:rPr>
              <a:t>축하합니다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751814"/>
              </p:ext>
            </p:extLst>
          </p:nvPr>
        </p:nvGraphicFramePr>
        <p:xfrm>
          <a:off x="5388472" y="910655"/>
          <a:ext cx="1152128" cy="19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</a:tblGrid>
              <a:tr h="134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당첨 절차 및 회사 정책</a:t>
                      </a:r>
                      <a:endParaRPr lang="ko-KR" altLang="en-US" sz="7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164" y="378305"/>
            <a:ext cx="1335236" cy="2021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165" y="628972"/>
            <a:ext cx="1335236" cy="249268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7236296" y="930785"/>
            <a:ext cx="1414142" cy="223295"/>
          </a:xfrm>
          <a:prstGeom prst="roundRect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</a:rPr>
              <a:t>믿고 구매하는 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414840" y="1724048"/>
            <a:ext cx="8351912" cy="1320997"/>
            <a:chOff x="414840" y="1724048"/>
            <a:chExt cx="8351912" cy="1320997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840" y="1724048"/>
              <a:ext cx="8351912" cy="1320997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4644008" y="1797200"/>
              <a:ext cx="80542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b="1" smtClean="0"/>
                <a:t>당첨자 확인</a:t>
              </a:r>
              <a:endParaRPr lang="ko-KR" altLang="en-US" sz="800" b="1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732240" y="1797200"/>
              <a:ext cx="80542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최신 </a:t>
              </a:r>
              <a:r>
                <a:rPr lang="en-US" altLang="ko-KR" sz="800" b="1" dirty="0" smtClean="0"/>
                <a:t>NEWS</a:t>
              </a:r>
              <a:endParaRPr lang="ko-KR" altLang="en-US" sz="800" b="1" dirty="0"/>
            </a:p>
          </p:txBody>
        </p:sp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4" y="3063333"/>
            <a:ext cx="7128791" cy="3039016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341244" y="3102786"/>
            <a:ext cx="1404156" cy="939998"/>
            <a:chOff x="270182" y="2420888"/>
            <a:chExt cx="1728192" cy="1080120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346241" y="2420888"/>
              <a:ext cx="1512168" cy="108012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Picture 2" descr="C:\Users\dev\AppData\Local\Microsoft\Windows\INetCache\IE\PIWUHSTS\coins-1857222_960_720[1]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2780928"/>
              <a:ext cx="713705" cy="685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270182" y="2503929"/>
              <a:ext cx="1728192" cy="300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err="1" smtClean="0">
                  <a:solidFill>
                    <a:schemeClr val="bg1"/>
                  </a:solidFill>
                </a:rPr>
                <a:t>캐쉬충전</a:t>
              </a:r>
              <a:r>
                <a:rPr lang="ko-KR" altLang="en-US" sz="11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100" b="1" dirty="0" err="1" smtClean="0">
                  <a:solidFill>
                    <a:schemeClr val="bg1"/>
                  </a:solidFill>
                </a:rPr>
                <a:t>바로가기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53" y="4138033"/>
            <a:ext cx="1260679" cy="583002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340673" y="4858112"/>
            <a:ext cx="1266808" cy="1224136"/>
            <a:chOff x="323528" y="5282546"/>
            <a:chExt cx="1534881" cy="1224136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347365" y="5282546"/>
              <a:ext cx="1511044" cy="1224136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5307077"/>
              <a:ext cx="1228187" cy="748895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323528" y="5991671"/>
              <a:ext cx="15121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/>
                <a:t>0000 </a:t>
              </a:r>
              <a:r>
                <a:rPr lang="ko-KR" altLang="en-US" sz="700" b="1" dirty="0" smtClean="0"/>
                <a:t>은 미국복권 구매대행 업체입니다</a:t>
              </a:r>
              <a:r>
                <a:rPr lang="en-US" altLang="ko-KR" sz="700" b="1" dirty="0"/>
                <a:t>.</a:t>
              </a:r>
              <a:r>
                <a:rPr lang="en-US" altLang="ko-KR" sz="700" b="1" dirty="0" smtClean="0"/>
                <a:t> </a:t>
              </a:r>
              <a:r>
                <a:rPr lang="en-US" altLang="ko-KR" sz="700" b="1" dirty="0" smtClean="0">
                  <a:solidFill>
                    <a:srgbClr val="C00000"/>
                  </a:solidFill>
                </a:rPr>
                <a:t>19</a:t>
              </a:r>
              <a:r>
                <a:rPr lang="ko-KR" altLang="en-US" sz="700" b="1" dirty="0" smtClean="0">
                  <a:solidFill>
                    <a:srgbClr val="C00000"/>
                  </a:solidFill>
                </a:rPr>
                <a:t>세 미만</a:t>
              </a:r>
              <a:r>
                <a:rPr lang="ko-KR" altLang="en-US" sz="700" b="1" dirty="0" smtClean="0"/>
                <a:t>은 이용하실 수 없습니다</a:t>
              </a:r>
              <a:r>
                <a:rPr lang="en-US" altLang="ko-KR" sz="700" b="1" dirty="0" smtClean="0"/>
                <a:t>. </a:t>
              </a:r>
              <a:endParaRPr lang="ko-KR" altLang="en-US" sz="700" b="1" dirty="0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62" name="TextBox 61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1-2</a:t>
              </a:r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회사소개 페이지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7827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8" y="198337"/>
            <a:ext cx="8245358" cy="142380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30528" y="3212976"/>
            <a:ext cx="6840760" cy="504056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1068153"/>
              </p:ext>
            </p:extLst>
          </p:nvPr>
        </p:nvGraphicFramePr>
        <p:xfrm>
          <a:off x="1346552" y="32741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상호명 및 회사주소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268809"/>
              </p:ext>
            </p:extLst>
          </p:nvPr>
        </p:nvGraphicFramePr>
        <p:xfrm>
          <a:off x="1331640" y="2708920"/>
          <a:ext cx="75608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회사소개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메가밀리언구입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파워볼구입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개인보호정책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이용약관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Q&amp;A</a:t>
                      </a:r>
                      <a:endParaRPr lang="ko-KR" altLang="en-US" sz="8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65728" y="3789040"/>
            <a:ext cx="6644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은 미국복권 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</a:rPr>
              <a:t>구매대행 사이트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이며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19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세 미만 청소년은 이용하실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과도한 구매는 올바른 선택이 될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25485" y="1844824"/>
            <a:ext cx="5256584" cy="792088"/>
            <a:chOff x="2699792" y="3861048"/>
            <a:chExt cx="5256584" cy="792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861048"/>
              <a:ext cx="955535" cy="7920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4831" y="3861048"/>
              <a:ext cx="919217" cy="73270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3" y="3861048"/>
              <a:ext cx="879251" cy="73270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3861048"/>
              <a:ext cx="1080120" cy="746750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26" name="TextBox 25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1-3</a:t>
              </a:r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회사소개 페이지</a:t>
              </a:r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1505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383344" y="404648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87400" y="42293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상세페이지 설명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249836" y="1268016"/>
            <a:ext cx="8664456" cy="5030974"/>
            <a:chOff x="249836" y="1268016"/>
            <a:chExt cx="8664456" cy="503097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36" y="1268016"/>
              <a:ext cx="8664456" cy="503097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142505" y="1412776"/>
              <a:ext cx="5237807" cy="4886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3528" y="1364805"/>
              <a:ext cx="845872" cy="2289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회사소개</a:t>
              </a:r>
              <a:endParaRPr lang="ko-KR" altLang="en-US" b="1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02570" y="1648474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회사소개          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5" name="직사각형 24"/>
          <p:cNvSpPr/>
          <p:nvPr/>
        </p:nvSpPr>
        <p:spPr>
          <a:xfrm>
            <a:off x="395536" y="2382788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미국 법인 및 현재 </a:t>
            </a:r>
            <a:r>
              <a:rPr lang="ko-KR" altLang="en-US" sz="800" b="1" dirty="0" err="1" smtClean="0"/>
              <a:t>로펌</a:t>
            </a:r>
            <a:r>
              <a:rPr lang="ko-KR" altLang="en-US" sz="800" b="1" dirty="0" smtClean="0"/>
              <a:t>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6" name="직사각형 25"/>
          <p:cNvSpPr/>
          <p:nvPr/>
        </p:nvSpPr>
        <p:spPr>
          <a:xfrm>
            <a:off x="393378" y="2727970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티켓 구매 및 특별한 보관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7" name="직사각형 26"/>
          <p:cNvSpPr/>
          <p:nvPr/>
        </p:nvSpPr>
        <p:spPr>
          <a:xfrm>
            <a:off x="395536" y="3081660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WHY! </a:t>
            </a:r>
            <a:r>
              <a:rPr lang="ko-KR" altLang="en-US" sz="800" b="1" dirty="0" smtClean="0"/>
              <a:t>안심구매</a:t>
            </a:r>
            <a:r>
              <a:rPr lang="en-US" altLang="ko-KR" sz="800" b="1" dirty="0" smtClean="0"/>
              <a:t>             </a:t>
            </a:r>
            <a:r>
              <a:rPr lang="ko-KR" altLang="en-US" sz="800" b="1" dirty="0" smtClean="0"/>
              <a:t>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8" name="직사각형 27"/>
          <p:cNvSpPr/>
          <p:nvPr/>
        </p:nvSpPr>
        <p:spPr>
          <a:xfrm>
            <a:off x="395536" y="3435350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EVENT                       </a:t>
            </a:r>
            <a:r>
              <a:rPr lang="ko-KR" altLang="en-US" sz="800" b="1" dirty="0" smtClean="0"/>
              <a:t>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21444" y="2051417"/>
            <a:ext cx="1562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- 00000 </a:t>
            </a:r>
            <a:r>
              <a:rPr lang="ko-KR" altLang="en-US" sz="7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은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231740" y="1412776"/>
            <a:ext cx="5004556" cy="5112568"/>
          </a:xfrm>
          <a:prstGeom prst="rect">
            <a:avLst/>
          </a:prstGeom>
          <a:solidFill>
            <a:schemeClr val="bg2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34" name="TextBox 33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2-1</a:t>
              </a:r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회사소개 페이지</a:t>
              </a:r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5032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249836" y="1268016"/>
            <a:ext cx="8664456" cy="5030974"/>
            <a:chOff x="249836" y="1268016"/>
            <a:chExt cx="8664456" cy="503097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36" y="1268016"/>
              <a:ext cx="8664456" cy="503097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142505" y="1412776"/>
              <a:ext cx="5237807" cy="4886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3528" y="1364805"/>
              <a:ext cx="845872" cy="2289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회사소개</a:t>
              </a:r>
              <a:endParaRPr lang="ko-KR" altLang="en-US" b="1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02570" y="1648474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회사소개          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5" name="직사각형 24"/>
          <p:cNvSpPr/>
          <p:nvPr/>
        </p:nvSpPr>
        <p:spPr>
          <a:xfrm>
            <a:off x="395536" y="2010048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미국 법인 및 현지 </a:t>
            </a:r>
            <a:r>
              <a:rPr lang="ko-KR" altLang="en-US" sz="800" b="1" dirty="0" err="1" smtClean="0"/>
              <a:t>로펌</a:t>
            </a:r>
            <a:r>
              <a:rPr lang="ko-KR" altLang="en-US" sz="800" b="1" dirty="0" smtClean="0"/>
              <a:t>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6" name="직사각형 25"/>
          <p:cNvSpPr/>
          <p:nvPr/>
        </p:nvSpPr>
        <p:spPr>
          <a:xfrm>
            <a:off x="393378" y="2727970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티켓 구매 및 특별한 보관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7" name="직사각형 26"/>
          <p:cNvSpPr/>
          <p:nvPr/>
        </p:nvSpPr>
        <p:spPr>
          <a:xfrm>
            <a:off x="395536" y="3081660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WHY! </a:t>
            </a:r>
            <a:r>
              <a:rPr lang="ko-KR" altLang="en-US" sz="800" b="1" dirty="0" smtClean="0"/>
              <a:t>안심구매</a:t>
            </a:r>
            <a:r>
              <a:rPr lang="en-US" altLang="ko-KR" sz="800" b="1" dirty="0" smtClean="0"/>
              <a:t>             </a:t>
            </a:r>
            <a:r>
              <a:rPr lang="ko-KR" altLang="en-US" sz="800" b="1" dirty="0" smtClean="0"/>
              <a:t>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8" name="직사각형 27"/>
          <p:cNvSpPr/>
          <p:nvPr/>
        </p:nvSpPr>
        <p:spPr>
          <a:xfrm>
            <a:off x="395536" y="3435350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EVENT                       </a:t>
            </a:r>
            <a:r>
              <a:rPr lang="ko-KR" altLang="en-US" sz="800" b="1" dirty="0" smtClean="0"/>
              <a:t>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21444" y="2348880"/>
            <a:ext cx="1562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- 00000 </a:t>
            </a:r>
            <a:r>
              <a:rPr lang="ko-KR" altLang="en-US" sz="7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미국 법인</a:t>
            </a:r>
            <a:endParaRPr lang="en-US" altLang="ko-KR" sz="7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7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- </a:t>
            </a:r>
            <a:r>
              <a:rPr lang="ko-KR" altLang="en-US" sz="7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파트너 현지 </a:t>
            </a:r>
            <a:r>
              <a:rPr lang="ko-KR" altLang="en-US" sz="7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로펌</a:t>
            </a:r>
            <a:r>
              <a:rPr lang="ko-KR" altLang="en-US" sz="7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231740" y="1412776"/>
            <a:ext cx="5004556" cy="2592288"/>
          </a:xfrm>
          <a:prstGeom prst="rect">
            <a:avLst/>
          </a:prstGeom>
          <a:solidFill>
            <a:schemeClr val="bg2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Tx/>
              <a:buChar char="-"/>
            </a:pPr>
            <a:r>
              <a:rPr lang="en-US" altLang="ko-KR" sz="1100" dirty="0" smtClean="0">
                <a:solidFill>
                  <a:schemeClr val="accent3">
                    <a:lumMod val="50000"/>
                  </a:schemeClr>
                </a:solidFill>
              </a:rPr>
              <a:t>0000 </a:t>
            </a:r>
            <a:r>
              <a:rPr lang="ko-KR" altLang="en-US" sz="1100" dirty="0" smtClean="0">
                <a:solidFill>
                  <a:schemeClr val="accent3">
                    <a:lumMod val="50000"/>
                  </a:schemeClr>
                </a:solidFill>
              </a:rPr>
              <a:t>현지 미국 법인에 의한 빠른 구매 및 관리</a:t>
            </a:r>
            <a:endParaRPr lang="en-US" altLang="ko-KR" sz="11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solidFill>
                  <a:schemeClr val="accent3">
                    <a:lumMod val="50000"/>
                  </a:schemeClr>
                </a:solidFill>
              </a:rPr>
              <a:t>구매 당첨 회원의 빠른 결과 처리를 위한 현지 법인</a:t>
            </a:r>
            <a:endParaRPr lang="en-US" altLang="ko-KR" sz="11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 smtClean="0">
                <a:solidFill>
                  <a:schemeClr val="accent3">
                    <a:lumMod val="50000"/>
                  </a:schemeClr>
                </a:solidFill>
              </a:rPr>
              <a:t>……..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smtClean="0">
                <a:solidFill>
                  <a:schemeClr val="accent3">
                    <a:lumMod val="50000"/>
                  </a:schemeClr>
                </a:solidFill>
              </a:rPr>
              <a:t>…....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233836" y="4077072"/>
            <a:ext cx="5004556" cy="2520280"/>
          </a:xfrm>
          <a:prstGeom prst="rect">
            <a:avLst/>
          </a:prstGeom>
          <a:solidFill>
            <a:schemeClr val="bg2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Tx/>
              <a:buChar char="-"/>
            </a:pP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현지 </a:t>
            </a:r>
            <a:r>
              <a:rPr lang="ko-KR" altLang="en-US" sz="1100" dirty="0" err="1" smtClean="0">
                <a:solidFill>
                  <a:schemeClr val="accent1">
                    <a:lumMod val="75000"/>
                  </a:schemeClr>
                </a:solidFill>
              </a:rPr>
              <a:t>로펌에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 의한 구매 복권 관리</a:t>
            </a:r>
            <a:endParaRPr lang="en-US" altLang="ko-KR" sz="11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당첨자의 현지 수령을 위한 전문 어시스트</a:t>
            </a:r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</a:rPr>
              <a:t>??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</a:rPr>
              <a:t>….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</a:rPr>
              <a:t>----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33" name="TextBox 32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2-2</a:t>
              </a:r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회사소개 페이지</a:t>
              </a:r>
              <a:r>
                <a:rPr lang="en-US" altLang="ko-KR" dirty="0" smtClean="0"/>
                <a:t>5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6512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249836" y="1268016"/>
            <a:ext cx="8664456" cy="5030974"/>
            <a:chOff x="249836" y="1268016"/>
            <a:chExt cx="8664456" cy="503097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36" y="1268016"/>
              <a:ext cx="8664456" cy="503097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142505" y="1412776"/>
              <a:ext cx="5237807" cy="4886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3528" y="1364805"/>
              <a:ext cx="845872" cy="2289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회사소개</a:t>
              </a:r>
              <a:endParaRPr lang="ko-KR" altLang="en-US" b="1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02570" y="1648474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회사소개          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5" name="직사각형 24"/>
          <p:cNvSpPr/>
          <p:nvPr/>
        </p:nvSpPr>
        <p:spPr>
          <a:xfrm>
            <a:off x="395536" y="2010048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미국 법인 및 현지 </a:t>
            </a:r>
            <a:r>
              <a:rPr lang="ko-KR" altLang="en-US" sz="800" b="1" dirty="0" err="1" smtClean="0"/>
              <a:t>로펌</a:t>
            </a:r>
            <a:r>
              <a:rPr lang="ko-KR" altLang="en-US" sz="800" b="1" dirty="0" smtClean="0"/>
              <a:t>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6" name="직사각형 25"/>
          <p:cNvSpPr/>
          <p:nvPr/>
        </p:nvSpPr>
        <p:spPr>
          <a:xfrm>
            <a:off x="393378" y="2357388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티켓 구매 및 특별한 보관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7" name="직사각형 26"/>
          <p:cNvSpPr/>
          <p:nvPr/>
        </p:nvSpPr>
        <p:spPr>
          <a:xfrm>
            <a:off x="395536" y="3081660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WHY! </a:t>
            </a:r>
            <a:r>
              <a:rPr lang="ko-KR" altLang="en-US" sz="800" b="1" dirty="0" smtClean="0"/>
              <a:t>안심구매</a:t>
            </a:r>
            <a:r>
              <a:rPr lang="en-US" altLang="ko-KR" sz="800" b="1" dirty="0" smtClean="0"/>
              <a:t>             </a:t>
            </a:r>
            <a:r>
              <a:rPr lang="ko-KR" altLang="en-US" sz="800" b="1" dirty="0" smtClean="0"/>
              <a:t>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8" name="직사각형 27"/>
          <p:cNvSpPr/>
          <p:nvPr/>
        </p:nvSpPr>
        <p:spPr>
          <a:xfrm>
            <a:off x="395536" y="3435350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EVENT                       </a:t>
            </a:r>
            <a:r>
              <a:rPr lang="ko-KR" altLang="en-US" sz="800" b="1" dirty="0" smtClean="0"/>
              <a:t>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21444" y="2696220"/>
            <a:ext cx="1562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- </a:t>
            </a:r>
            <a:r>
              <a:rPr lang="ko-KR" altLang="en-US" sz="7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티켓 구매</a:t>
            </a:r>
            <a:endParaRPr lang="en-US" altLang="ko-KR" sz="7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7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- </a:t>
            </a:r>
            <a:r>
              <a:rPr lang="ko-KR" altLang="en-US" sz="7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특별한 보관 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231740" y="1412776"/>
            <a:ext cx="5004556" cy="2592288"/>
          </a:xfrm>
          <a:prstGeom prst="rect">
            <a:avLst/>
          </a:prstGeom>
          <a:solidFill>
            <a:schemeClr val="bg2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Tx/>
              <a:buChar char="-"/>
            </a:pPr>
            <a:r>
              <a:rPr lang="en-US" altLang="ko-KR" sz="1100" dirty="0" smtClean="0">
                <a:solidFill>
                  <a:schemeClr val="accent3">
                    <a:lumMod val="50000"/>
                  </a:schemeClr>
                </a:solidFill>
              </a:rPr>
              <a:t>----------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smtClean="0">
                <a:solidFill>
                  <a:schemeClr val="accent3">
                    <a:lumMod val="50000"/>
                  </a:schemeClr>
                </a:solidFill>
              </a:rPr>
              <a:t>--------------------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smtClean="0">
                <a:solidFill>
                  <a:schemeClr val="accent3">
                    <a:lumMod val="50000"/>
                  </a:schemeClr>
                </a:solidFill>
              </a:rPr>
              <a:t>……..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smtClean="0">
                <a:solidFill>
                  <a:schemeClr val="accent3">
                    <a:lumMod val="50000"/>
                  </a:schemeClr>
                </a:solidFill>
              </a:rPr>
              <a:t>…....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233836" y="4077072"/>
            <a:ext cx="5004556" cy="2520280"/>
          </a:xfrm>
          <a:prstGeom prst="rect">
            <a:avLst/>
          </a:prstGeom>
          <a:solidFill>
            <a:schemeClr val="bg2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Tx/>
              <a:buChar char="-"/>
            </a:pP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현지 </a:t>
            </a:r>
            <a:r>
              <a:rPr lang="ko-KR" altLang="en-US" sz="1100" dirty="0" err="1" smtClean="0">
                <a:solidFill>
                  <a:schemeClr val="accent1">
                    <a:lumMod val="75000"/>
                  </a:schemeClr>
                </a:solidFill>
              </a:rPr>
              <a:t>로펌에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 의한 관리</a:t>
            </a:r>
            <a:endParaRPr lang="en-US" altLang="ko-KR" sz="11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</a:rPr>
              <a:t>-----------------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</a:rPr>
              <a:t>….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</a:rPr>
              <a:t>----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33" name="TextBox 32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2-3</a:t>
              </a:r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회사소개 페이지</a:t>
              </a:r>
              <a:r>
                <a:rPr lang="en-US" altLang="ko-KR" dirty="0"/>
                <a:t>6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9218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249836" y="1268016"/>
            <a:ext cx="8664456" cy="5030974"/>
            <a:chOff x="249836" y="1268016"/>
            <a:chExt cx="8664456" cy="503097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36" y="1268016"/>
              <a:ext cx="8664456" cy="503097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142505" y="1412776"/>
              <a:ext cx="5237807" cy="4886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3528" y="1364805"/>
              <a:ext cx="845872" cy="2289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회사소개</a:t>
              </a:r>
              <a:endParaRPr lang="ko-KR" altLang="en-US" b="1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02570" y="1648474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회사소개          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5" name="직사각형 24"/>
          <p:cNvSpPr/>
          <p:nvPr/>
        </p:nvSpPr>
        <p:spPr>
          <a:xfrm>
            <a:off x="395536" y="2010048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미국 법인 및 현지 </a:t>
            </a:r>
            <a:r>
              <a:rPr lang="ko-KR" altLang="en-US" sz="800" b="1" dirty="0" err="1" smtClean="0"/>
              <a:t>로펌</a:t>
            </a:r>
            <a:r>
              <a:rPr lang="ko-KR" altLang="en-US" sz="800" b="1" dirty="0" smtClean="0"/>
              <a:t>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6" name="직사각형 25"/>
          <p:cNvSpPr/>
          <p:nvPr/>
        </p:nvSpPr>
        <p:spPr>
          <a:xfrm>
            <a:off x="393378" y="2357388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티켓 구매 및 특별한 보관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7" name="직사각형 26"/>
          <p:cNvSpPr/>
          <p:nvPr/>
        </p:nvSpPr>
        <p:spPr>
          <a:xfrm>
            <a:off x="395536" y="2708920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WHY! </a:t>
            </a:r>
            <a:r>
              <a:rPr lang="ko-KR" altLang="en-US" sz="800" b="1" dirty="0" smtClean="0"/>
              <a:t>안심구매</a:t>
            </a:r>
            <a:r>
              <a:rPr lang="en-US" altLang="ko-KR" sz="800" b="1" dirty="0" smtClean="0"/>
              <a:t>             </a:t>
            </a:r>
            <a:r>
              <a:rPr lang="ko-KR" altLang="en-US" sz="800" b="1" dirty="0" smtClean="0"/>
              <a:t>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8" name="직사각형 27"/>
          <p:cNvSpPr/>
          <p:nvPr/>
        </p:nvSpPr>
        <p:spPr>
          <a:xfrm>
            <a:off x="395536" y="3435350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EVENT                       </a:t>
            </a:r>
            <a:r>
              <a:rPr lang="ko-KR" altLang="en-US" sz="800" b="1" dirty="0" smtClean="0"/>
              <a:t>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21444" y="3049215"/>
            <a:ext cx="1562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- </a:t>
            </a:r>
            <a:r>
              <a:rPr lang="ko-KR" altLang="en-US" sz="7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구매 후 내 복권 메일로 받기</a:t>
            </a:r>
            <a:endParaRPr lang="en-US" altLang="ko-KR" sz="7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7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- </a:t>
            </a:r>
            <a:r>
              <a:rPr lang="ko-KR" altLang="en-US" sz="7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추</a:t>
            </a:r>
            <a:r>
              <a:rPr lang="ko-KR" altLang="en-US" sz="7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첨</a:t>
            </a:r>
            <a:r>
              <a:rPr lang="ko-KR" altLang="en-US" sz="7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후 결과를 받아보기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231740" y="1412776"/>
            <a:ext cx="5004556" cy="2592288"/>
          </a:xfrm>
          <a:prstGeom prst="rect">
            <a:avLst/>
          </a:prstGeom>
          <a:solidFill>
            <a:schemeClr val="bg2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Tx/>
              <a:buChar char="-"/>
            </a:pPr>
            <a:r>
              <a:rPr lang="ko-KR" altLang="en-US" sz="1100" dirty="0" smtClean="0">
                <a:solidFill>
                  <a:schemeClr val="accent3">
                    <a:lumMod val="50000"/>
                  </a:schemeClr>
                </a:solidFill>
              </a:rPr>
              <a:t>구매 후 </a:t>
            </a:r>
            <a:r>
              <a:rPr lang="en-US" altLang="ko-KR" sz="1100" dirty="0" smtClean="0">
                <a:solidFill>
                  <a:schemeClr val="accent3">
                    <a:lumMod val="50000"/>
                  </a:schemeClr>
                </a:solidFill>
              </a:rPr>
              <a:t>00</a:t>
            </a:r>
            <a:r>
              <a:rPr lang="ko-KR" altLang="en-US" sz="1100" dirty="0" smtClean="0">
                <a:solidFill>
                  <a:schemeClr val="accent3">
                    <a:lumMod val="50000"/>
                  </a:schemeClr>
                </a:solidFill>
              </a:rPr>
              <a:t>시 이내 현지에서 구매한 복권을 메일로 </a:t>
            </a:r>
            <a:r>
              <a:rPr lang="ko-KR" altLang="en-US" sz="1100" dirty="0" err="1" smtClean="0">
                <a:solidFill>
                  <a:schemeClr val="accent3">
                    <a:lumMod val="50000"/>
                  </a:schemeClr>
                </a:solidFill>
              </a:rPr>
              <a:t>스캔본을</a:t>
            </a:r>
            <a:r>
              <a:rPr lang="ko-KR" altLang="en-US" sz="1100" dirty="0" smtClean="0">
                <a:solidFill>
                  <a:schemeClr val="accent3">
                    <a:lumMod val="50000"/>
                  </a:schemeClr>
                </a:solidFill>
              </a:rPr>
              <a:t> 받아 볼 수 있습니다</a:t>
            </a:r>
            <a:r>
              <a:rPr lang="en-US" altLang="ko-KR" sz="11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smtClean="0">
                <a:solidFill>
                  <a:schemeClr val="accent3">
                    <a:lumMod val="50000"/>
                  </a:schemeClr>
                </a:solidFill>
              </a:rPr>
              <a:t>--------------------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smtClean="0">
                <a:solidFill>
                  <a:schemeClr val="accent3">
                    <a:lumMod val="50000"/>
                  </a:schemeClr>
                </a:solidFill>
              </a:rPr>
              <a:t>……..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smtClean="0">
                <a:solidFill>
                  <a:schemeClr val="accent3">
                    <a:lumMod val="50000"/>
                  </a:schemeClr>
                </a:solidFill>
              </a:rPr>
              <a:t>…....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233836" y="4077072"/>
            <a:ext cx="5004556" cy="2520280"/>
          </a:xfrm>
          <a:prstGeom prst="rect">
            <a:avLst/>
          </a:prstGeom>
          <a:solidFill>
            <a:schemeClr val="bg2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Tx/>
              <a:buChar char="-"/>
            </a:pP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추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</a:rPr>
              <a:t>첨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 후 확인 접속 하지 마세요</a:t>
            </a:r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</a:rPr>
              <a:t>! </a:t>
            </a:r>
          </a:p>
          <a:p>
            <a:pPr marL="171450" indent="-171450">
              <a:buFontTx/>
              <a:buChar char="-"/>
            </a:pP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추첨 결과가 나온 후 당신의 당첨 결과를 문자 혹은 메일로 보내드립니다</a:t>
            </a:r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</a:rPr>
              <a:t>….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smtClean="0">
                <a:solidFill>
                  <a:schemeClr val="accent1">
                    <a:lumMod val="75000"/>
                  </a:schemeClr>
                </a:solidFill>
              </a:rPr>
              <a:t>----</a:t>
            </a:r>
            <a:r>
              <a:rPr lang="ko-KR" altLang="en-US" sz="11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33" name="TextBox 32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2-4</a:t>
              </a:r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회사소개 페이지</a:t>
              </a:r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3837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249836" y="1268016"/>
            <a:ext cx="8664456" cy="5030974"/>
            <a:chOff x="249836" y="1268016"/>
            <a:chExt cx="8664456" cy="503097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36" y="1268016"/>
              <a:ext cx="8664456" cy="503097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142505" y="1412776"/>
              <a:ext cx="5237807" cy="4886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3528" y="1364805"/>
              <a:ext cx="845872" cy="2289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회사소개</a:t>
              </a:r>
              <a:endParaRPr lang="ko-KR" altLang="en-US" b="1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02570" y="1648474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회사소개          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5" name="직사각형 24"/>
          <p:cNvSpPr/>
          <p:nvPr/>
        </p:nvSpPr>
        <p:spPr>
          <a:xfrm>
            <a:off x="395536" y="2010048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미국 법인 및 현지 </a:t>
            </a:r>
            <a:r>
              <a:rPr lang="ko-KR" altLang="en-US" sz="800" b="1" dirty="0" err="1" smtClean="0"/>
              <a:t>로펌</a:t>
            </a:r>
            <a:r>
              <a:rPr lang="ko-KR" altLang="en-US" sz="800" b="1" dirty="0" smtClean="0"/>
              <a:t>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6" name="직사각형 25"/>
          <p:cNvSpPr/>
          <p:nvPr/>
        </p:nvSpPr>
        <p:spPr>
          <a:xfrm>
            <a:off x="393378" y="2357388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티켓 구매 및 특별한 보관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7" name="직사각형 26"/>
          <p:cNvSpPr/>
          <p:nvPr/>
        </p:nvSpPr>
        <p:spPr>
          <a:xfrm>
            <a:off x="395536" y="2708920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WHY! </a:t>
            </a:r>
            <a:r>
              <a:rPr lang="ko-KR" altLang="en-US" sz="800" b="1" dirty="0" smtClean="0"/>
              <a:t>안심구매</a:t>
            </a:r>
            <a:r>
              <a:rPr lang="en-US" altLang="ko-KR" sz="800" b="1" dirty="0" smtClean="0"/>
              <a:t>             </a:t>
            </a:r>
            <a:r>
              <a:rPr lang="ko-KR" altLang="en-US" sz="800" b="1" dirty="0" smtClean="0"/>
              <a:t>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8" name="직사각형 27"/>
          <p:cNvSpPr/>
          <p:nvPr/>
        </p:nvSpPr>
        <p:spPr>
          <a:xfrm>
            <a:off x="395536" y="3071118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EVENT                       </a:t>
            </a:r>
            <a:r>
              <a:rPr lang="ko-KR" altLang="en-US" sz="800" b="1" dirty="0" smtClean="0"/>
              <a:t>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21444" y="3429000"/>
            <a:ext cx="1562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- </a:t>
            </a:r>
            <a:r>
              <a:rPr lang="ko-KR" altLang="en-US" sz="7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진행중인 </a:t>
            </a:r>
            <a:r>
              <a:rPr lang="en-US" altLang="ko-KR" sz="7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EVENT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231740" y="1412776"/>
            <a:ext cx="5004556" cy="2592288"/>
          </a:xfrm>
          <a:prstGeom prst="rect">
            <a:avLst/>
          </a:prstGeom>
          <a:solidFill>
            <a:schemeClr val="bg2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Tx/>
              <a:buChar char="-"/>
            </a:pPr>
            <a:r>
              <a:rPr lang="ko-KR" altLang="en-US" sz="1100" dirty="0" smtClean="0">
                <a:solidFill>
                  <a:schemeClr val="accent3">
                    <a:lumMod val="50000"/>
                  </a:schemeClr>
                </a:solidFill>
              </a:rPr>
              <a:t>진행중인 이벤트</a:t>
            </a:r>
            <a:endParaRPr lang="en-US" altLang="ko-KR" sz="11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33" name="TextBox 32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2-5</a:t>
              </a:r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회사소개 페이지</a:t>
              </a:r>
              <a:r>
                <a:rPr lang="en-US" altLang="ko-KR" dirty="0" smtClean="0"/>
                <a:t>8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5628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36896" y="1268760"/>
            <a:ext cx="5059240" cy="2118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857984" y="1268760"/>
            <a:ext cx="2454724" cy="21198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38432" y="3453544"/>
            <a:ext cx="3761560" cy="12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72000" y="3453544"/>
            <a:ext cx="3749844" cy="12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2" name="직사각형 1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sp>
        <p:nvSpPr>
          <p:cNvPr id="25" name="모서리가 둥근 직사각형 24"/>
          <p:cNvSpPr/>
          <p:nvPr/>
        </p:nvSpPr>
        <p:spPr>
          <a:xfrm>
            <a:off x="5940152" y="1340768"/>
            <a:ext cx="936104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상단배너 </a:t>
            </a:r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39" y="1613410"/>
            <a:ext cx="4871905" cy="1706934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899592" y="1305336"/>
            <a:ext cx="46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CC0000"/>
                </a:solidFill>
              </a:rPr>
              <a:t>미국 복권 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</a:rPr>
              <a:t>믿고 살 수 있는 전문 구매대행 사이트</a:t>
            </a:r>
            <a:endParaRPr lang="ko-KR" altLang="en-US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93" y="3494912"/>
            <a:ext cx="3654184" cy="733425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20" y="3494912"/>
            <a:ext cx="3617936" cy="733425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791008" y="4287000"/>
            <a:ext cx="972680" cy="36004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상세결과보기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799120" y="4287000"/>
            <a:ext cx="972680" cy="36004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2">
                    <a:lumMod val="50000"/>
                  </a:schemeClr>
                </a:solidFill>
              </a:rPr>
              <a:t>방송보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기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819424" y="4293096"/>
            <a:ext cx="1008112" cy="360040"/>
          </a:xfrm>
          <a:prstGeom prst="rect">
            <a:avLst/>
          </a:prstGeo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공식사이트</a:t>
            </a:r>
            <a:endParaRPr lang="ko-KR" altLang="en-US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3888496" y="4287000"/>
            <a:ext cx="528440" cy="3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JOIN</a:t>
            </a:r>
          </a:p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NOW</a:t>
            </a:r>
            <a:endParaRPr lang="ko-KR" altLang="en-US" sz="900" b="1" dirty="0">
              <a:solidFill>
                <a:srgbClr val="FFC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618480" y="4293096"/>
            <a:ext cx="972680" cy="36004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상세결과보기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626592" y="4293096"/>
            <a:ext cx="972680" cy="36004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2">
                    <a:lumMod val="50000"/>
                  </a:schemeClr>
                </a:solidFill>
              </a:rPr>
              <a:t>방송보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646896" y="4299192"/>
            <a:ext cx="1008112" cy="360040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공식사이트</a:t>
            </a:r>
            <a:endParaRPr lang="ko-KR" altLang="en-US" sz="11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7715968" y="4293096"/>
            <a:ext cx="528440" cy="3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JOIN</a:t>
            </a:r>
          </a:p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NOW</a:t>
            </a:r>
            <a:endParaRPr lang="ko-KR" altLang="en-US" sz="900" b="1" dirty="0">
              <a:solidFill>
                <a:srgbClr val="FFC000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36" y="4749528"/>
            <a:ext cx="8388424" cy="170431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699744" y="5661248"/>
            <a:ext cx="8884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고객센터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71552" y="5661248"/>
            <a:ext cx="113326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구매티켓보기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10792" y="225216"/>
            <a:ext cx="2326696" cy="46714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당첨번호확인</a:t>
            </a:r>
            <a:endParaRPr lang="ko-KR" altLang="en-US" dirty="0"/>
          </a:p>
        </p:txBody>
      </p:sp>
      <p:sp>
        <p:nvSpPr>
          <p:cNvPr id="4" name="왼쪽 화살표 3"/>
          <p:cNvSpPr/>
          <p:nvPr/>
        </p:nvSpPr>
        <p:spPr>
          <a:xfrm>
            <a:off x="5724128" y="799220"/>
            <a:ext cx="333956" cy="288032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084168" y="764704"/>
            <a:ext cx="936104" cy="3570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/>
              <a:t>클</a:t>
            </a:r>
            <a:r>
              <a:rPr lang="ko-KR" altLang="en-US" sz="1200" b="1"/>
              <a:t>릭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40" name="TextBox 39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1-1</a:t>
              </a:r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당첨번호 페이지</a:t>
              </a:r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7145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383344" y="404648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87400" y="42293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상세페이지 설명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249836" y="1268016"/>
            <a:ext cx="8664456" cy="5030974"/>
            <a:chOff x="249836" y="1268016"/>
            <a:chExt cx="8664456" cy="503097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36" y="1268016"/>
              <a:ext cx="8664456" cy="503097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142505" y="1412776"/>
              <a:ext cx="5237807" cy="4886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3528" y="1372518"/>
              <a:ext cx="122413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100" b="1" smtClean="0"/>
                <a:t>당첨번호확인</a:t>
              </a:r>
              <a:endParaRPr lang="ko-KR" altLang="en-US" sz="1600" b="1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02570" y="1648474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추첨결과안</a:t>
            </a:r>
            <a:r>
              <a:rPr lang="ko-KR" altLang="en-US" sz="800" b="1" dirty="0"/>
              <a:t>내</a:t>
            </a:r>
            <a:r>
              <a:rPr lang="ko-KR" altLang="en-US" sz="800" b="1" dirty="0" smtClean="0"/>
              <a:t>     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5" name="직사각형 24"/>
          <p:cNvSpPr/>
          <p:nvPr/>
        </p:nvSpPr>
        <p:spPr>
          <a:xfrm>
            <a:off x="395536" y="2382788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/>
              <a:t>메가밀리언</a:t>
            </a:r>
            <a:r>
              <a:rPr lang="ko-KR" altLang="en-US" sz="800" b="1" dirty="0" smtClean="0"/>
              <a:t> 당첨결과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6" name="직사각형 25"/>
          <p:cNvSpPr/>
          <p:nvPr/>
        </p:nvSpPr>
        <p:spPr>
          <a:xfrm>
            <a:off x="393378" y="2727970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/>
              <a:t>파워볼</a:t>
            </a:r>
            <a:r>
              <a:rPr lang="ko-KR" altLang="en-US" sz="800" b="1" dirty="0" smtClean="0"/>
              <a:t> 당첨결과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7" name="직사각형 26"/>
          <p:cNvSpPr/>
          <p:nvPr/>
        </p:nvSpPr>
        <p:spPr>
          <a:xfrm>
            <a:off x="395536" y="3081660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내 구매 복권</a:t>
            </a:r>
            <a:r>
              <a:rPr lang="en-US" altLang="ko-KR" sz="800" b="1" dirty="0" smtClean="0"/>
              <a:t>                 </a:t>
            </a:r>
            <a:r>
              <a:rPr lang="ko-KR" altLang="en-US" sz="800" b="1" dirty="0" smtClean="0"/>
              <a:t>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8" name="직사각형 27"/>
          <p:cNvSpPr/>
          <p:nvPr/>
        </p:nvSpPr>
        <p:spPr>
          <a:xfrm>
            <a:off x="395536" y="3435350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EVENT                       </a:t>
            </a:r>
            <a:r>
              <a:rPr lang="ko-KR" altLang="en-US" sz="800" b="1" dirty="0" smtClean="0"/>
              <a:t>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421444" y="2051417"/>
            <a:ext cx="1562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- </a:t>
            </a:r>
            <a:r>
              <a:rPr lang="ko-KR" altLang="en-US" sz="7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추첨 결과에 앞서</a:t>
            </a:r>
            <a:endParaRPr lang="ko-KR" alt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372518"/>
            <a:ext cx="4824536" cy="471606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368" y="6165304"/>
            <a:ext cx="2164080" cy="510540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30" name="TextBox 29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</a:t>
              </a:r>
              <a:r>
                <a:rPr lang="en-US" altLang="ko-KR" dirty="0"/>
                <a:t>2</a:t>
              </a:r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당첨번호 페이지</a:t>
              </a: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44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8" y="198337"/>
            <a:ext cx="8245358" cy="142380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30528" y="3212976"/>
            <a:ext cx="6840760" cy="504056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049050"/>
              </p:ext>
            </p:extLst>
          </p:nvPr>
        </p:nvGraphicFramePr>
        <p:xfrm>
          <a:off x="1346552" y="32741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상호명 및 회사주소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157382"/>
              </p:ext>
            </p:extLst>
          </p:nvPr>
        </p:nvGraphicFramePr>
        <p:xfrm>
          <a:off x="1331640" y="2708920"/>
          <a:ext cx="75608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회사소개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메가밀리언구입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파워볼구입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개인보호정책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이용약관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Q&amp;A</a:t>
                      </a:r>
                      <a:endParaRPr lang="ko-KR" altLang="en-US" sz="8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65728" y="3789040"/>
            <a:ext cx="6644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은 미국복권 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</a:rPr>
              <a:t>구매대행 사이트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이며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19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세 미만 청소년은 이용하실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과도한 구매는 올바른 선택이 될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25485" y="1844824"/>
            <a:ext cx="5256584" cy="792088"/>
            <a:chOff x="2699792" y="3861048"/>
            <a:chExt cx="5256584" cy="792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861048"/>
              <a:ext cx="955535" cy="7920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4831" y="3861048"/>
              <a:ext cx="919217" cy="73270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3" y="3861048"/>
              <a:ext cx="879251" cy="73270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3861048"/>
              <a:ext cx="1080120" cy="74675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7020272" y="6093296"/>
            <a:ext cx="2520280" cy="657364"/>
            <a:chOff x="7020272" y="6093296"/>
            <a:chExt cx="2520280" cy="657364"/>
          </a:xfrm>
        </p:grpSpPr>
        <p:sp>
          <p:nvSpPr>
            <p:cNvPr id="24" name="TextBox 23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1-5</a:t>
              </a:r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20272" y="6093296"/>
              <a:ext cx="1951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로그인 페이지</a:t>
              </a:r>
              <a:r>
                <a:rPr lang="en-US" altLang="ko-KR" dirty="0" smtClean="0"/>
                <a:t>5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683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249836" y="1268016"/>
            <a:ext cx="8664456" cy="5030974"/>
            <a:chOff x="249836" y="1268016"/>
            <a:chExt cx="8664456" cy="503097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36" y="1268016"/>
              <a:ext cx="8664456" cy="503097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142505" y="1412776"/>
              <a:ext cx="5237807" cy="4886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3528" y="1372518"/>
              <a:ext cx="122413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100" b="1" smtClean="0"/>
                <a:t>당첨번호확인</a:t>
              </a:r>
              <a:endParaRPr lang="ko-KR" altLang="en-US" sz="1600" b="1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02570" y="1648474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추첨결과안</a:t>
            </a:r>
            <a:r>
              <a:rPr lang="ko-KR" altLang="en-US" sz="800" b="1" dirty="0"/>
              <a:t>내</a:t>
            </a:r>
            <a:r>
              <a:rPr lang="ko-KR" altLang="en-US" sz="800" b="1" dirty="0" smtClean="0"/>
              <a:t>     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5" name="직사각형 24"/>
          <p:cNvSpPr/>
          <p:nvPr/>
        </p:nvSpPr>
        <p:spPr>
          <a:xfrm>
            <a:off x="395536" y="2010048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/>
              <a:t>메가밀리언</a:t>
            </a:r>
            <a:r>
              <a:rPr lang="ko-KR" altLang="en-US" sz="800" b="1" dirty="0" smtClean="0"/>
              <a:t> 당첨안내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6" name="직사각형 25"/>
          <p:cNvSpPr/>
          <p:nvPr/>
        </p:nvSpPr>
        <p:spPr>
          <a:xfrm>
            <a:off x="393378" y="2708920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/>
              <a:t>파워볼</a:t>
            </a:r>
            <a:r>
              <a:rPr lang="ko-KR" altLang="en-US" sz="800" b="1" dirty="0" smtClean="0"/>
              <a:t> 당첨안내 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7" name="직사각형 26"/>
          <p:cNvSpPr/>
          <p:nvPr/>
        </p:nvSpPr>
        <p:spPr>
          <a:xfrm>
            <a:off x="395536" y="3062610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내 구매 결과 확인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8" name="직사각형 27"/>
          <p:cNvSpPr/>
          <p:nvPr/>
        </p:nvSpPr>
        <p:spPr>
          <a:xfrm>
            <a:off x="395536" y="3416300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축하합니다 </a:t>
            </a:r>
            <a:r>
              <a:rPr lang="en-US" altLang="ko-KR" sz="800" b="1" dirty="0" smtClean="0"/>
              <a:t>                    -</a:t>
            </a:r>
            <a:endParaRPr lang="ko-KR" altLang="en-US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368" y="6165304"/>
            <a:ext cx="2164080" cy="5105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621" y="1403525"/>
            <a:ext cx="5269573" cy="3753668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2189386" y="5229199"/>
            <a:ext cx="5206808" cy="802927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2267744" y="5503078"/>
            <a:ext cx="1925166" cy="211128"/>
            <a:chOff x="2195736" y="2655962"/>
            <a:chExt cx="1925166" cy="211128"/>
          </a:xfrm>
        </p:grpSpPr>
        <p:sp>
          <p:nvSpPr>
            <p:cNvPr id="32" name="타원 31"/>
            <p:cNvSpPr/>
            <p:nvPr/>
          </p:nvSpPr>
          <p:spPr>
            <a:xfrm>
              <a:off x="2195736" y="2655962"/>
              <a:ext cx="216024" cy="211128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3" name="타원 32"/>
            <p:cNvSpPr/>
            <p:nvPr/>
          </p:nvSpPr>
          <p:spPr>
            <a:xfrm>
              <a:off x="2483768" y="2658120"/>
              <a:ext cx="216024" cy="208970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771800" y="2658120"/>
              <a:ext cx="235074" cy="208970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5" name="타원 34"/>
            <p:cNvSpPr/>
            <p:nvPr/>
          </p:nvSpPr>
          <p:spPr>
            <a:xfrm>
              <a:off x="3100090" y="2655962"/>
              <a:ext cx="235074" cy="211128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6" name="타원 35"/>
            <p:cNvSpPr/>
            <p:nvPr/>
          </p:nvSpPr>
          <p:spPr>
            <a:xfrm>
              <a:off x="3407172" y="2658120"/>
              <a:ext cx="209674" cy="208970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7" name="덧셈 기호 36"/>
            <p:cNvSpPr/>
            <p:nvPr/>
          </p:nvSpPr>
          <p:spPr>
            <a:xfrm>
              <a:off x="3661296" y="2661905"/>
              <a:ext cx="184274" cy="180489"/>
            </a:xfrm>
            <a:prstGeom prst="mathPlus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3904878" y="2655962"/>
              <a:ext cx="216024" cy="198428"/>
            </a:xfrm>
            <a:prstGeom prst="ellipse">
              <a:avLst/>
            </a:prstGeom>
            <a:ln w="31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sp>
        <p:nvSpPr>
          <p:cNvPr id="22" name="모서리가 둥근 직사각형 21"/>
          <p:cNvSpPr/>
          <p:nvPr/>
        </p:nvSpPr>
        <p:spPr>
          <a:xfrm>
            <a:off x="2191482" y="5222850"/>
            <a:ext cx="1404156" cy="21602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/>
              <a:t>최근 자주 나온 번호</a:t>
            </a:r>
            <a:endParaRPr lang="ko-KR" altLang="en-US" sz="1000" b="1"/>
          </a:p>
        </p:txBody>
      </p:sp>
      <p:grpSp>
        <p:nvGrpSpPr>
          <p:cNvPr id="39" name="그룹 38"/>
          <p:cNvGrpSpPr/>
          <p:nvPr/>
        </p:nvGrpSpPr>
        <p:grpSpPr>
          <a:xfrm>
            <a:off x="2267744" y="5763428"/>
            <a:ext cx="1925166" cy="211128"/>
            <a:chOff x="2195736" y="2655962"/>
            <a:chExt cx="1925166" cy="211128"/>
          </a:xfrm>
        </p:grpSpPr>
        <p:sp>
          <p:nvSpPr>
            <p:cNvPr id="40" name="타원 39"/>
            <p:cNvSpPr/>
            <p:nvPr/>
          </p:nvSpPr>
          <p:spPr>
            <a:xfrm>
              <a:off x="2195736" y="2655962"/>
              <a:ext cx="216024" cy="211128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1" name="타원 40"/>
            <p:cNvSpPr/>
            <p:nvPr/>
          </p:nvSpPr>
          <p:spPr>
            <a:xfrm>
              <a:off x="2483768" y="2658120"/>
              <a:ext cx="216024" cy="208970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2" name="타원 41"/>
            <p:cNvSpPr/>
            <p:nvPr/>
          </p:nvSpPr>
          <p:spPr>
            <a:xfrm>
              <a:off x="2771800" y="2658120"/>
              <a:ext cx="235074" cy="208970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3" name="타원 42"/>
            <p:cNvSpPr/>
            <p:nvPr/>
          </p:nvSpPr>
          <p:spPr>
            <a:xfrm>
              <a:off x="3100090" y="2655962"/>
              <a:ext cx="235074" cy="211128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4" name="타원 43"/>
            <p:cNvSpPr/>
            <p:nvPr/>
          </p:nvSpPr>
          <p:spPr>
            <a:xfrm>
              <a:off x="3407172" y="2658120"/>
              <a:ext cx="209674" cy="208970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5" name="덧셈 기호 44"/>
            <p:cNvSpPr/>
            <p:nvPr/>
          </p:nvSpPr>
          <p:spPr>
            <a:xfrm>
              <a:off x="3661296" y="2661905"/>
              <a:ext cx="184274" cy="180489"/>
            </a:xfrm>
            <a:prstGeom prst="mathPlus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3904878" y="2655962"/>
              <a:ext cx="216024" cy="198428"/>
            </a:xfrm>
            <a:prstGeom prst="ellipse">
              <a:avLst/>
            </a:prstGeom>
            <a:ln w="31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4447034" y="5504532"/>
            <a:ext cx="1925166" cy="211128"/>
            <a:chOff x="2195736" y="2655962"/>
            <a:chExt cx="1925166" cy="211128"/>
          </a:xfrm>
        </p:grpSpPr>
        <p:sp>
          <p:nvSpPr>
            <p:cNvPr id="48" name="타원 47"/>
            <p:cNvSpPr/>
            <p:nvPr/>
          </p:nvSpPr>
          <p:spPr>
            <a:xfrm>
              <a:off x="2195736" y="2655962"/>
              <a:ext cx="216024" cy="211128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2658120"/>
              <a:ext cx="216024" cy="208970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0" name="타원 49"/>
            <p:cNvSpPr/>
            <p:nvPr/>
          </p:nvSpPr>
          <p:spPr>
            <a:xfrm>
              <a:off x="2771800" y="2658120"/>
              <a:ext cx="235074" cy="208970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1" name="타원 50"/>
            <p:cNvSpPr/>
            <p:nvPr/>
          </p:nvSpPr>
          <p:spPr>
            <a:xfrm>
              <a:off x="3100090" y="2655962"/>
              <a:ext cx="235074" cy="211128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2" name="타원 51"/>
            <p:cNvSpPr/>
            <p:nvPr/>
          </p:nvSpPr>
          <p:spPr>
            <a:xfrm>
              <a:off x="3407172" y="2658120"/>
              <a:ext cx="209674" cy="208970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3" name="덧셈 기호 52"/>
            <p:cNvSpPr/>
            <p:nvPr/>
          </p:nvSpPr>
          <p:spPr>
            <a:xfrm>
              <a:off x="3661296" y="2661905"/>
              <a:ext cx="184274" cy="180489"/>
            </a:xfrm>
            <a:prstGeom prst="mathPlus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3904878" y="2655962"/>
              <a:ext cx="216024" cy="198428"/>
            </a:xfrm>
            <a:prstGeom prst="ellipse">
              <a:avLst/>
            </a:prstGeom>
            <a:ln w="31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453384" y="5753010"/>
            <a:ext cx="1925166" cy="211128"/>
            <a:chOff x="2195736" y="2655962"/>
            <a:chExt cx="1925166" cy="211128"/>
          </a:xfrm>
        </p:grpSpPr>
        <p:sp>
          <p:nvSpPr>
            <p:cNvPr id="56" name="타원 55"/>
            <p:cNvSpPr/>
            <p:nvPr/>
          </p:nvSpPr>
          <p:spPr>
            <a:xfrm>
              <a:off x="2195736" y="2655962"/>
              <a:ext cx="216024" cy="211128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7" name="타원 56"/>
            <p:cNvSpPr/>
            <p:nvPr/>
          </p:nvSpPr>
          <p:spPr>
            <a:xfrm>
              <a:off x="2483768" y="2658120"/>
              <a:ext cx="216024" cy="208970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8" name="타원 57"/>
            <p:cNvSpPr/>
            <p:nvPr/>
          </p:nvSpPr>
          <p:spPr>
            <a:xfrm>
              <a:off x="2771800" y="2658120"/>
              <a:ext cx="235074" cy="208970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9" name="타원 58"/>
            <p:cNvSpPr/>
            <p:nvPr/>
          </p:nvSpPr>
          <p:spPr>
            <a:xfrm>
              <a:off x="3100090" y="2655962"/>
              <a:ext cx="235074" cy="211128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60" name="타원 59"/>
            <p:cNvSpPr/>
            <p:nvPr/>
          </p:nvSpPr>
          <p:spPr>
            <a:xfrm>
              <a:off x="3407172" y="2658120"/>
              <a:ext cx="209674" cy="208970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61" name="덧셈 기호 60"/>
            <p:cNvSpPr/>
            <p:nvPr/>
          </p:nvSpPr>
          <p:spPr>
            <a:xfrm>
              <a:off x="3661296" y="2661905"/>
              <a:ext cx="184274" cy="180489"/>
            </a:xfrm>
            <a:prstGeom prst="mathPlus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3904878" y="2655962"/>
              <a:ext cx="216024" cy="198428"/>
            </a:xfrm>
            <a:prstGeom prst="ellipse">
              <a:avLst/>
            </a:prstGeom>
            <a:ln w="31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sp>
        <p:nvSpPr>
          <p:cNvPr id="63" name="모서리가 둥근 직사각형 62"/>
          <p:cNvSpPr/>
          <p:nvPr/>
        </p:nvSpPr>
        <p:spPr>
          <a:xfrm>
            <a:off x="6439203" y="5830664"/>
            <a:ext cx="959057" cy="21602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/>
              <a:t>구매하러 가기</a:t>
            </a:r>
            <a:endParaRPr lang="ko-KR" altLang="en-US" sz="900" b="1"/>
          </a:p>
        </p:txBody>
      </p:sp>
      <p:sp>
        <p:nvSpPr>
          <p:cNvPr id="64" name="직사각형 63"/>
          <p:cNvSpPr/>
          <p:nvPr/>
        </p:nvSpPr>
        <p:spPr>
          <a:xfrm>
            <a:off x="395536" y="3776340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공식 </a:t>
            </a:r>
            <a:r>
              <a:rPr lang="ko-KR" altLang="en-US" sz="800" b="1" dirty="0" err="1" smtClean="0"/>
              <a:t>유튜브</a:t>
            </a:r>
            <a:r>
              <a:rPr lang="ko-KR" altLang="en-US" sz="800" b="1" dirty="0" smtClean="0"/>
              <a:t> 연결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grpSp>
        <p:nvGrpSpPr>
          <p:cNvPr id="66" name="그룹 65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67" name="TextBox 66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2-2</a:t>
              </a:r>
              <a:endParaRPr lang="ko-KR" alt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당첨번호 페이지</a:t>
              </a:r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974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249836" y="1268016"/>
            <a:ext cx="8664456" cy="5030974"/>
            <a:chOff x="249836" y="1268016"/>
            <a:chExt cx="8664456" cy="503097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36" y="1268016"/>
              <a:ext cx="8664456" cy="503097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142505" y="1412776"/>
              <a:ext cx="5237807" cy="4886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3528" y="1372518"/>
              <a:ext cx="122413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100" b="1" smtClean="0"/>
                <a:t>당첨번호확인</a:t>
              </a:r>
              <a:endParaRPr lang="ko-KR" altLang="en-US" sz="1600" b="1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02570" y="1648474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추첨결과안</a:t>
            </a:r>
            <a:r>
              <a:rPr lang="ko-KR" altLang="en-US" sz="800" b="1" dirty="0"/>
              <a:t>내</a:t>
            </a:r>
            <a:r>
              <a:rPr lang="ko-KR" altLang="en-US" sz="800" b="1" dirty="0" smtClean="0"/>
              <a:t>     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5" name="직사각형 24"/>
          <p:cNvSpPr/>
          <p:nvPr/>
        </p:nvSpPr>
        <p:spPr>
          <a:xfrm>
            <a:off x="395536" y="2010048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/>
              <a:t>메가밀리언</a:t>
            </a:r>
            <a:r>
              <a:rPr lang="ko-KR" altLang="en-US" sz="800" b="1" dirty="0" smtClean="0"/>
              <a:t> 당첨안내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6" name="직사각형 25"/>
          <p:cNvSpPr/>
          <p:nvPr/>
        </p:nvSpPr>
        <p:spPr>
          <a:xfrm>
            <a:off x="393378" y="2361580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/>
              <a:t>파워볼</a:t>
            </a:r>
            <a:r>
              <a:rPr lang="ko-KR" altLang="en-US" sz="800" b="1" dirty="0" smtClean="0"/>
              <a:t> 당첨안내 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7" name="직사각형 26"/>
          <p:cNvSpPr/>
          <p:nvPr/>
        </p:nvSpPr>
        <p:spPr>
          <a:xfrm>
            <a:off x="395536" y="3062610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내 구매 결과 확인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8" name="직사각형 27"/>
          <p:cNvSpPr/>
          <p:nvPr/>
        </p:nvSpPr>
        <p:spPr>
          <a:xfrm>
            <a:off x="395536" y="3416300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축하합니다 </a:t>
            </a:r>
            <a:r>
              <a:rPr lang="en-US" altLang="ko-KR" sz="800" b="1" dirty="0" smtClean="0"/>
              <a:t>                    -</a:t>
            </a:r>
            <a:endParaRPr lang="ko-KR" altLang="en-US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368" y="6165304"/>
            <a:ext cx="2164080" cy="510540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2189386" y="5229199"/>
            <a:ext cx="5206808" cy="802927"/>
          </a:xfrm>
          <a:prstGeom prst="round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2267744" y="5503078"/>
            <a:ext cx="1925166" cy="211128"/>
            <a:chOff x="2195736" y="2655962"/>
            <a:chExt cx="1925166" cy="211128"/>
          </a:xfrm>
        </p:grpSpPr>
        <p:sp>
          <p:nvSpPr>
            <p:cNvPr id="32" name="타원 31"/>
            <p:cNvSpPr/>
            <p:nvPr/>
          </p:nvSpPr>
          <p:spPr>
            <a:xfrm>
              <a:off x="2195736" y="2655962"/>
              <a:ext cx="216024" cy="211128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3" name="타원 32"/>
            <p:cNvSpPr/>
            <p:nvPr/>
          </p:nvSpPr>
          <p:spPr>
            <a:xfrm>
              <a:off x="2483768" y="2658120"/>
              <a:ext cx="216024" cy="208970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771800" y="2658120"/>
              <a:ext cx="235074" cy="208970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5" name="타원 34"/>
            <p:cNvSpPr/>
            <p:nvPr/>
          </p:nvSpPr>
          <p:spPr>
            <a:xfrm>
              <a:off x="3100090" y="2655962"/>
              <a:ext cx="235074" cy="211128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6" name="타원 35"/>
            <p:cNvSpPr/>
            <p:nvPr/>
          </p:nvSpPr>
          <p:spPr>
            <a:xfrm>
              <a:off x="3407172" y="2658120"/>
              <a:ext cx="209674" cy="208970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7" name="덧셈 기호 36"/>
            <p:cNvSpPr/>
            <p:nvPr/>
          </p:nvSpPr>
          <p:spPr>
            <a:xfrm>
              <a:off x="3661296" y="2661905"/>
              <a:ext cx="184274" cy="180489"/>
            </a:xfrm>
            <a:prstGeom prst="mathPlus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3904878" y="2655962"/>
              <a:ext cx="216024" cy="198428"/>
            </a:xfrm>
            <a:prstGeom prst="ellipse">
              <a:avLst/>
            </a:prstGeom>
            <a:ln w="31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sp>
        <p:nvSpPr>
          <p:cNvPr id="22" name="모서리가 둥근 직사각형 21"/>
          <p:cNvSpPr/>
          <p:nvPr/>
        </p:nvSpPr>
        <p:spPr>
          <a:xfrm>
            <a:off x="2191482" y="5222850"/>
            <a:ext cx="1404156" cy="21602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/>
              <a:t>최근 자주 나온 번호</a:t>
            </a:r>
            <a:endParaRPr lang="ko-KR" altLang="en-US" sz="1000" b="1"/>
          </a:p>
        </p:txBody>
      </p:sp>
      <p:grpSp>
        <p:nvGrpSpPr>
          <p:cNvPr id="39" name="그룹 38"/>
          <p:cNvGrpSpPr/>
          <p:nvPr/>
        </p:nvGrpSpPr>
        <p:grpSpPr>
          <a:xfrm>
            <a:off x="2267744" y="5763428"/>
            <a:ext cx="1925166" cy="211128"/>
            <a:chOff x="2195736" y="2655962"/>
            <a:chExt cx="1925166" cy="211128"/>
          </a:xfrm>
        </p:grpSpPr>
        <p:sp>
          <p:nvSpPr>
            <p:cNvPr id="40" name="타원 39"/>
            <p:cNvSpPr/>
            <p:nvPr/>
          </p:nvSpPr>
          <p:spPr>
            <a:xfrm>
              <a:off x="2195736" y="2655962"/>
              <a:ext cx="216024" cy="211128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1" name="타원 40"/>
            <p:cNvSpPr/>
            <p:nvPr/>
          </p:nvSpPr>
          <p:spPr>
            <a:xfrm>
              <a:off x="2483768" y="2658120"/>
              <a:ext cx="216024" cy="208970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2" name="타원 41"/>
            <p:cNvSpPr/>
            <p:nvPr/>
          </p:nvSpPr>
          <p:spPr>
            <a:xfrm>
              <a:off x="2771800" y="2658120"/>
              <a:ext cx="235074" cy="208970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3" name="타원 42"/>
            <p:cNvSpPr/>
            <p:nvPr/>
          </p:nvSpPr>
          <p:spPr>
            <a:xfrm>
              <a:off x="3100090" y="2655962"/>
              <a:ext cx="235074" cy="211128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4" name="타원 43"/>
            <p:cNvSpPr/>
            <p:nvPr/>
          </p:nvSpPr>
          <p:spPr>
            <a:xfrm>
              <a:off x="3407172" y="2658120"/>
              <a:ext cx="209674" cy="208970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5" name="덧셈 기호 44"/>
            <p:cNvSpPr/>
            <p:nvPr/>
          </p:nvSpPr>
          <p:spPr>
            <a:xfrm>
              <a:off x="3661296" y="2661905"/>
              <a:ext cx="184274" cy="180489"/>
            </a:xfrm>
            <a:prstGeom prst="mathPlus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3904878" y="2655962"/>
              <a:ext cx="216024" cy="198428"/>
            </a:xfrm>
            <a:prstGeom prst="ellipse">
              <a:avLst/>
            </a:prstGeom>
            <a:ln w="31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4447034" y="5504532"/>
            <a:ext cx="1925166" cy="211128"/>
            <a:chOff x="2195736" y="2655962"/>
            <a:chExt cx="1925166" cy="211128"/>
          </a:xfrm>
        </p:grpSpPr>
        <p:sp>
          <p:nvSpPr>
            <p:cNvPr id="48" name="타원 47"/>
            <p:cNvSpPr/>
            <p:nvPr/>
          </p:nvSpPr>
          <p:spPr>
            <a:xfrm>
              <a:off x="2195736" y="2655962"/>
              <a:ext cx="216024" cy="211128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49" name="타원 48"/>
            <p:cNvSpPr/>
            <p:nvPr/>
          </p:nvSpPr>
          <p:spPr>
            <a:xfrm>
              <a:off x="2483768" y="2658120"/>
              <a:ext cx="216024" cy="208970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0" name="타원 49"/>
            <p:cNvSpPr/>
            <p:nvPr/>
          </p:nvSpPr>
          <p:spPr>
            <a:xfrm>
              <a:off x="2771800" y="2658120"/>
              <a:ext cx="235074" cy="208970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1" name="타원 50"/>
            <p:cNvSpPr/>
            <p:nvPr/>
          </p:nvSpPr>
          <p:spPr>
            <a:xfrm>
              <a:off x="3100090" y="2655962"/>
              <a:ext cx="235074" cy="211128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2" name="타원 51"/>
            <p:cNvSpPr/>
            <p:nvPr/>
          </p:nvSpPr>
          <p:spPr>
            <a:xfrm>
              <a:off x="3407172" y="2658120"/>
              <a:ext cx="209674" cy="208970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3" name="덧셈 기호 52"/>
            <p:cNvSpPr/>
            <p:nvPr/>
          </p:nvSpPr>
          <p:spPr>
            <a:xfrm>
              <a:off x="3661296" y="2661905"/>
              <a:ext cx="184274" cy="180489"/>
            </a:xfrm>
            <a:prstGeom prst="mathPlus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3904878" y="2655962"/>
              <a:ext cx="216024" cy="198428"/>
            </a:xfrm>
            <a:prstGeom prst="ellipse">
              <a:avLst/>
            </a:prstGeom>
            <a:ln w="31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453384" y="5753010"/>
            <a:ext cx="1925166" cy="211128"/>
            <a:chOff x="2195736" y="2655962"/>
            <a:chExt cx="1925166" cy="211128"/>
          </a:xfrm>
        </p:grpSpPr>
        <p:sp>
          <p:nvSpPr>
            <p:cNvPr id="56" name="타원 55"/>
            <p:cNvSpPr/>
            <p:nvPr/>
          </p:nvSpPr>
          <p:spPr>
            <a:xfrm>
              <a:off x="2195736" y="2655962"/>
              <a:ext cx="216024" cy="211128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7" name="타원 56"/>
            <p:cNvSpPr/>
            <p:nvPr/>
          </p:nvSpPr>
          <p:spPr>
            <a:xfrm>
              <a:off x="2483768" y="2658120"/>
              <a:ext cx="216024" cy="208970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8" name="타원 57"/>
            <p:cNvSpPr/>
            <p:nvPr/>
          </p:nvSpPr>
          <p:spPr>
            <a:xfrm>
              <a:off x="2771800" y="2658120"/>
              <a:ext cx="235074" cy="208970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9" name="타원 58"/>
            <p:cNvSpPr/>
            <p:nvPr/>
          </p:nvSpPr>
          <p:spPr>
            <a:xfrm>
              <a:off x="3100090" y="2655962"/>
              <a:ext cx="235074" cy="211128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60" name="타원 59"/>
            <p:cNvSpPr/>
            <p:nvPr/>
          </p:nvSpPr>
          <p:spPr>
            <a:xfrm>
              <a:off x="3407172" y="2658120"/>
              <a:ext cx="209674" cy="208970"/>
            </a:xfrm>
            <a:prstGeom prst="ellipse">
              <a:avLst/>
            </a:prstGeom>
            <a:ln w="31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61" name="덧셈 기호 60"/>
            <p:cNvSpPr/>
            <p:nvPr/>
          </p:nvSpPr>
          <p:spPr>
            <a:xfrm>
              <a:off x="3661296" y="2661905"/>
              <a:ext cx="184274" cy="180489"/>
            </a:xfrm>
            <a:prstGeom prst="mathPlus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3904878" y="2655962"/>
              <a:ext cx="216024" cy="198428"/>
            </a:xfrm>
            <a:prstGeom prst="ellipse">
              <a:avLst/>
            </a:prstGeom>
            <a:ln w="31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sp>
        <p:nvSpPr>
          <p:cNvPr id="63" name="모서리가 둥근 직사각형 62"/>
          <p:cNvSpPr/>
          <p:nvPr/>
        </p:nvSpPr>
        <p:spPr>
          <a:xfrm>
            <a:off x="6439203" y="5830664"/>
            <a:ext cx="959057" cy="21602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/>
              <a:t>구매하러 가기</a:t>
            </a:r>
            <a:endParaRPr lang="ko-KR" altLang="en-US" sz="900" b="1" dirty="0"/>
          </a:p>
        </p:txBody>
      </p:sp>
      <p:sp>
        <p:nvSpPr>
          <p:cNvPr id="64" name="직사각형 63"/>
          <p:cNvSpPr/>
          <p:nvPr/>
        </p:nvSpPr>
        <p:spPr>
          <a:xfrm>
            <a:off x="395536" y="3776340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공식 </a:t>
            </a:r>
            <a:r>
              <a:rPr lang="ko-KR" altLang="en-US" sz="800" b="1" dirty="0" err="1" smtClean="0"/>
              <a:t>유튜브</a:t>
            </a:r>
            <a:r>
              <a:rPr lang="ko-KR" altLang="en-US" sz="800" b="1" dirty="0" smtClean="0"/>
              <a:t> 연결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644" y="1281001"/>
            <a:ext cx="5177668" cy="3889349"/>
          </a:xfrm>
          <a:prstGeom prst="rect">
            <a:avLst/>
          </a:prstGeom>
        </p:spPr>
      </p:pic>
      <p:grpSp>
        <p:nvGrpSpPr>
          <p:cNvPr id="65" name="그룹 64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66" name="TextBox 65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2-3</a:t>
              </a:r>
              <a:endParaRPr lang="ko-KR" alt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당첨번호 페이지</a:t>
              </a:r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2401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249836" y="1268016"/>
            <a:ext cx="8664456" cy="5030974"/>
            <a:chOff x="249836" y="1268016"/>
            <a:chExt cx="8664456" cy="503097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36" y="1268016"/>
              <a:ext cx="8664456" cy="503097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142505" y="1412776"/>
              <a:ext cx="5237807" cy="4886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3528" y="1372518"/>
              <a:ext cx="122413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100" b="1" smtClean="0"/>
                <a:t>당첨번호확인</a:t>
              </a:r>
              <a:endParaRPr lang="ko-KR" altLang="en-US" sz="1600" b="1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02570" y="1648474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추첨결과안</a:t>
            </a:r>
            <a:r>
              <a:rPr lang="ko-KR" altLang="en-US" sz="800" b="1" dirty="0"/>
              <a:t>내</a:t>
            </a:r>
            <a:r>
              <a:rPr lang="ko-KR" altLang="en-US" sz="800" b="1" dirty="0" smtClean="0"/>
              <a:t>     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5" name="직사각형 24"/>
          <p:cNvSpPr/>
          <p:nvPr/>
        </p:nvSpPr>
        <p:spPr>
          <a:xfrm>
            <a:off x="395536" y="2010048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/>
              <a:t>메가밀리언</a:t>
            </a:r>
            <a:r>
              <a:rPr lang="ko-KR" altLang="en-US" sz="800" b="1" dirty="0" smtClean="0"/>
              <a:t> 당첨안내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6" name="직사각형 25"/>
          <p:cNvSpPr/>
          <p:nvPr/>
        </p:nvSpPr>
        <p:spPr>
          <a:xfrm>
            <a:off x="393378" y="2361580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/>
              <a:t>파워볼</a:t>
            </a:r>
            <a:r>
              <a:rPr lang="ko-KR" altLang="en-US" sz="800" b="1" dirty="0" smtClean="0"/>
              <a:t> 당첨안내 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7" name="직사각형 26"/>
          <p:cNvSpPr/>
          <p:nvPr/>
        </p:nvSpPr>
        <p:spPr>
          <a:xfrm>
            <a:off x="395536" y="2711078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내 구매 결과 확인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8" name="직사각형 27"/>
          <p:cNvSpPr/>
          <p:nvPr/>
        </p:nvSpPr>
        <p:spPr>
          <a:xfrm>
            <a:off x="395536" y="3416300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축하합니다 </a:t>
            </a:r>
            <a:r>
              <a:rPr lang="en-US" altLang="ko-KR" sz="800" b="1" dirty="0" smtClean="0"/>
              <a:t>                    -</a:t>
            </a:r>
            <a:endParaRPr lang="ko-KR" altLang="en-US" b="1" dirty="0"/>
          </a:p>
        </p:txBody>
      </p:sp>
      <p:sp>
        <p:nvSpPr>
          <p:cNvPr id="64" name="직사각형 63"/>
          <p:cNvSpPr/>
          <p:nvPr/>
        </p:nvSpPr>
        <p:spPr>
          <a:xfrm>
            <a:off x="395536" y="3776340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공식 </a:t>
            </a:r>
            <a:r>
              <a:rPr lang="ko-KR" altLang="en-US" sz="800" b="1" dirty="0" err="1" smtClean="0"/>
              <a:t>유튜브</a:t>
            </a:r>
            <a:r>
              <a:rPr lang="ko-KR" altLang="en-US" sz="800" b="1" dirty="0" smtClean="0"/>
              <a:t> 연결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397430"/>
            <a:ext cx="1512168" cy="23137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7" y="1700808"/>
            <a:ext cx="4644517" cy="204162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378" y="4154966"/>
            <a:ext cx="2186261" cy="22487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700" y="4426818"/>
            <a:ext cx="4644516" cy="207155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6538168"/>
            <a:ext cx="3028950" cy="17145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822948"/>
            <a:ext cx="3028950" cy="171450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6787294" y="1766466"/>
            <a:ext cx="612068" cy="184274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accent6">
                    <a:lumMod val="75000"/>
                  </a:schemeClr>
                </a:solidFill>
              </a:rPr>
              <a:t>낙</a:t>
            </a:r>
            <a:r>
              <a:rPr lang="ko-KR" altLang="en-US" sz="700" b="1" dirty="0" err="1">
                <a:solidFill>
                  <a:schemeClr val="accent6">
                    <a:lumMod val="75000"/>
                  </a:schemeClr>
                </a:solidFill>
              </a:rPr>
              <a:t>첨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6787294" y="1982490"/>
            <a:ext cx="612068" cy="184274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accent6">
                    <a:lumMod val="75000"/>
                  </a:schemeClr>
                </a:solidFill>
              </a:rPr>
              <a:t>낙</a:t>
            </a:r>
            <a:r>
              <a:rPr lang="ko-KR" altLang="en-US" sz="700" b="1" dirty="0" err="1">
                <a:solidFill>
                  <a:schemeClr val="accent6">
                    <a:lumMod val="75000"/>
                  </a:schemeClr>
                </a:solidFill>
              </a:rPr>
              <a:t>첨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6787294" y="2198514"/>
            <a:ext cx="612068" cy="184274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accent6">
                    <a:lumMod val="75000"/>
                  </a:schemeClr>
                </a:solidFill>
              </a:rPr>
              <a:t>낙</a:t>
            </a:r>
            <a:r>
              <a:rPr lang="ko-KR" altLang="en-US" sz="700" b="1" dirty="0" err="1">
                <a:solidFill>
                  <a:schemeClr val="accent6">
                    <a:lumMod val="75000"/>
                  </a:schemeClr>
                </a:solidFill>
              </a:rPr>
              <a:t>첨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6787294" y="2414538"/>
            <a:ext cx="612068" cy="184274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accent6">
                    <a:lumMod val="75000"/>
                  </a:schemeClr>
                </a:solidFill>
              </a:rPr>
              <a:t>낙</a:t>
            </a:r>
            <a:r>
              <a:rPr lang="ko-KR" altLang="en-US" sz="700" b="1" dirty="0" err="1">
                <a:solidFill>
                  <a:schemeClr val="accent6">
                    <a:lumMod val="75000"/>
                  </a:schemeClr>
                </a:solidFill>
              </a:rPr>
              <a:t>첨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6787294" y="2630562"/>
            <a:ext cx="612068" cy="184274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accent6">
                    <a:lumMod val="75000"/>
                  </a:schemeClr>
                </a:solidFill>
              </a:rPr>
              <a:t>낙</a:t>
            </a:r>
            <a:r>
              <a:rPr lang="ko-KR" altLang="en-US" sz="700" b="1" dirty="0" err="1">
                <a:solidFill>
                  <a:schemeClr val="accent6">
                    <a:lumMod val="75000"/>
                  </a:schemeClr>
                </a:solidFill>
              </a:rPr>
              <a:t>첨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6804248" y="2812678"/>
            <a:ext cx="612068" cy="18427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rgbClr val="FFFF00"/>
                </a:solidFill>
              </a:rPr>
              <a:t>7</a:t>
            </a:r>
            <a:r>
              <a:rPr lang="ko-KR" altLang="en-US" sz="700" b="1" dirty="0" err="1" smtClean="0">
                <a:solidFill>
                  <a:srgbClr val="FFFF00"/>
                </a:solidFill>
              </a:rPr>
              <a:t>등당첨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6804248" y="2996952"/>
            <a:ext cx="612068" cy="184274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accent6">
                    <a:lumMod val="75000"/>
                  </a:schemeClr>
                </a:solidFill>
              </a:rPr>
              <a:t>낙</a:t>
            </a:r>
            <a:r>
              <a:rPr lang="ko-KR" altLang="en-US" sz="700" b="1" dirty="0" err="1">
                <a:solidFill>
                  <a:schemeClr val="accent6">
                    <a:lumMod val="75000"/>
                  </a:schemeClr>
                </a:solidFill>
              </a:rPr>
              <a:t>첨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804248" y="3172718"/>
            <a:ext cx="612068" cy="184274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accent6">
                    <a:lumMod val="75000"/>
                  </a:schemeClr>
                </a:solidFill>
              </a:rPr>
              <a:t>낙</a:t>
            </a:r>
            <a:r>
              <a:rPr lang="ko-KR" altLang="en-US" sz="700" b="1" dirty="0" err="1">
                <a:solidFill>
                  <a:schemeClr val="accent6">
                    <a:lumMod val="75000"/>
                  </a:schemeClr>
                </a:solidFill>
              </a:rPr>
              <a:t>첨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6804248" y="3356992"/>
            <a:ext cx="612068" cy="184274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accent6">
                    <a:lumMod val="75000"/>
                  </a:schemeClr>
                </a:solidFill>
              </a:rPr>
              <a:t>낙</a:t>
            </a:r>
            <a:r>
              <a:rPr lang="ko-KR" altLang="en-US" sz="700" b="1" dirty="0" err="1">
                <a:solidFill>
                  <a:schemeClr val="accent6">
                    <a:lumMod val="75000"/>
                  </a:schemeClr>
                </a:solidFill>
              </a:rPr>
              <a:t>첨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6804248" y="3539108"/>
            <a:ext cx="612068" cy="184274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accent6">
                    <a:lumMod val="75000"/>
                  </a:schemeClr>
                </a:solidFill>
              </a:rPr>
              <a:t>낙</a:t>
            </a:r>
            <a:r>
              <a:rPr lang="ko-KR" altLang="en-US" sz="700" b="1" dirty="0" err="1">
                <a:solidFill>
                  <a:schemeClr val="accent6">
                    <a:lumMod val="75000"/>
                  </a:schemeClr>
                </a:solidFill>
              </a:rPr>
              <a:t>첨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6804248" y="4509120"/>
            <a:ext cx="612068" cy="184274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accent6">
                    <a:lumMod val="75000"/>
                  </a:schemeClr>
                </a:solidFill>
              </a:rPr>
              <a:t>낙</a:t>
            </a:r>
            <a:r>
              <a:rPr lang="ko-KR" altLang="en-US" sz="700" b="1" dirty="0" err="1">
                <a:solidFill>
                  <a:schemeClr val="accent6">
                    <a:lumMod val="75000"/>
                  </a:schemeClr>
                </a:solidFill>
              </a:rPr>
              <a:t>첨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6804248" y="4725144"/>
            <a:ext cx="612068" cy="184274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accent6">
                    <a:lumMod val="75000"/>
                  </a:schemeClr>
                </a:solidFill>
              </a:rPr>
              <a:t>낙</a:t>
            </a:r>
            <a:r>
              <a:rPr lang="ko-KR" altLang="en-US" sz="700" b="1" dirty="0" err="1">
                <a:solidFill>
                  <a:schemeClr val="accent6">
                    <a:lumMod val="75000"/>
                  </a:schemeClr>
                </a:solidFill>
              </a:rPr>
              <a:t>첨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6804248" y="4941168"/>
            <a:ext cx="612068" cy="184274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accent6">
                    <a:lumMod val="75000"/>
                  </a:schemeClr>
                </a:solidFill>
              </a:rPr>
              <a:t>낙</a:t>
            </a:r>
            <a:r>
              <a:rPr lang="ko-KR" altLang="en-US" sz="700" b="1" dirty="0" err="1">
                <a:solidFill>
                  <a:schemeClr val="accent6">
                    <a:lumMod val="75000"/>
                  </a:schemeClr>
                </a:solidFill>
              </a:rPr>
              <a:t>첨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6804248" y="5157192"/>
            <a:ext cx="612068" cy="184274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accent6">
                    <a:lumMod val="75000"/>
                  </a:schemeClr>
                </a:solidFill>
              </a:rPr>
              <a:t>낙</a:t>
            </a:r>
            <a:r>
              <a:rPr lang="ko-KR" altLang="en-US" sz="700" b="1" dirty="0" err="1">
                <a:solidFill>
                  <a:schemeClr val="accent6">
                    <a:lumMod val="75000"/>
                  </a:schemeClr>
                </a:solidFill>
              </a:rPr>
              <a:t>첨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6804248" y="5373216"/>
            <a:ext cx="612068" cy="184274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accent6">
                    <a:lumMod val="75000"/>
                  </a:schemeClr>
                </a:solidFill>
              </a:rPr>
              <a:t>낙</a:t>
            </a:r>
            <a:r>
              <a:rPr lang="ko-KR" altLang="en-US" sz="700" b="1" dirty="0" err="1">
                <a:solidFill>
                  <a:schemeClr val="accent6">
                    <a:lumMod val="75000"/>
                  </a:schemeClr>
                </a:solidFill>
              </a:rPr>
              <a:t>첨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6821202" y="5555332"/>
            <a:ext cx="612068" cy="184274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rgbClr val="FFFF00"/>
                </a:solidFill>
              </a:rPr>
              <a:t>7</a:t>
            </a:r>
            <a:r>
              <a:rPr lang="ko-KR" altLang="en-US" sz="700" b="1" dirty="0" err="1" smtClean="0">
                <a:solidFill>
                  <a:srgbClr val="FFFF00"/>
                </a:solidFill>
              </a:rPr>
              <a:t>등당첨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6821202" y="5739606"/>
            <a:ext cx="612068" cy="184274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accent6">
                    <a:lumMod val="75000"/>
                  </a:schemeClr>
                </a:solidFill>
              </a:rPr>
              <a:t>낙</a:t>
            </a:r>
            <a:r>
              <a:rPr lang="ko-KR" altLang="en-US" sz="700" b="1" dirty="0" err="1">
                <a:solidFill>
                  <a:schemeClr val="accent6">
                    <a:lumMod val="75000"/>
                  </a:schemeClr>
                </a:solidFill>
              </a:rPr>
              <a:t>첨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6821202" y="5915372"/>
            <a:ext cx="612068" cy="184274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accent6">
                    <a:lumMod val="75000"/>
                  </a:schemeClr>
                </a:solidFill>
              </a:rPr>
              <a:t>낙</a:t>
            </a:r>
            <a:r>
              <a:rPr lang="ko-KR" altLang="en-US" sz="700" b="1" dirty="0" err="1">
                <a:solidFill>
                  <a:schemeClr val="accent6">
                    <a:lumMod val="75000"/>
                  </a:schemeClr>
                </a:solidFill>
              </a:rPr>
              <a:t>첨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6821202" y="6099646"/>
            <a:ext cx="612068" cy="184274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accent6">
                    <a:lumMod val="75000"/>
                  </a:schemeClr>
                </a:solidFill>
              </a:rPr>
              <a:t>낙</a:t>
            </a:r>
            <a:r>
              <a:rPr lang="ko-KR" altLang="en-US" sz="700" b="1" dirty="0" err="1">
                <a:solidFill>
                  <a:schemeClr val="accent6">
                    <a:lumMod val="75000"/>
                  </a:schemeClr>
                </a:solidFill>
              </a:rPr>
              <a:t>첨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8" name="모서리가 둥근 직사각형 87"/>
          <p:cNvSpPr/>
          <p:nvPr/>
        </p:nvSpPr>
        <p:spPr>
          <a:xfrm>
            <a:off x="6821202" y="6281762"/>
            <a:ext cx="612068" cy="184274"/>
          </a:xfrm>
          <a:prstGeom prst="roundRect">
            <a:avLst/>
          </a:prstGeom>
          <a:ln w="31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accent6">
                    <a:lumMod val="75000"/>
                  </a:schemeClr>
                </a:solidFill>
              </a:rPr>
              <a:t>낙</a:t>
            </a:r>
            <a:r>
              <a:rPr lang="ko-KR" altLang="en-US" sz="700" b="1" dirty="0" err="1">
                <a:solidFill>
                  <a:schemeClr val="accent6">
                    <a:lumMod val="75000"/>
                  </a:schemeClr>
                </a:solidFill>
              </a:rPr>
              <a:t>첨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50" name="TextBox 49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2-4</a:t>
              </a:r>
              <a:endParaRPr lang="ko-KR" alt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당첨번호 페이지</a:t>
              </a:r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6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249836" y="1268016"/>
            <a:ext cx="8664456" cy="5030974"/>
            <a:chOff x="249836" y="1268016"/>
            <a:chExt cx="8664456" cy="503097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36" y="1268016"/>
              <a:ext cx="8664456" cy="503097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142505" y="1412776"/>
              <a:ext cx="5237807" cy="4886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3528" y="1372518"/>
              <a:ext cx="122413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100" b="1" smtClean="0"/>
                <a:t>당첨번호확인</a:t>
              </a:r>
              <a:endParaRPr lang="ko-KR" altLang="en-US" sz="1600" b="1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02570" y="1648474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추첨결과안</a:t>
            </a:r>
            <a:r>
              <a:rPr lang="ko-KR" altLang="en-US" sz="800" b="1" dirty="0"/>
              <a:t>내</a:t>
            </a:r>
            <a:r>
              <a:rPr lang="ko-KR" altLang="en-US" sz="800" b="1" dirty="0" smtClean="0"/>
              <a:t>     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5" name="직사각형 24"/>
          <p:cNvSpPr/>
          <p:nvPr/>
        </p:nvSpPr>
        <p:spPr>
          <a:xfrm>
            <a:off x="395536" y="2010048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/>
              <a:t>메가밀리언</a:t>
            </a:r>
            <a:r>
              <a:rPr lang="ko-KR" altLang="en-US" sz="800" b="1" dirty="0" smtClean="0"/>
              <a:t> 당첨안내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6" name="직사각형 25"/>
          <p:cNvSpPr/>
          <p:nvPr/>
        </p:nvSpPr>
        <p:spPr>
          <a:xfrm>
            <a:off x="393378" y="2361580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/>
              <a:t>파워볼</a:t>
            </a:r>
            <a:r>
              <a:rPr lang="ko-KR" altLang="en-US" sz="800" b="1" dirty="0" smtClean="0"/>
              <a:t> 당첨안내 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7" name="직사각형 26"/>
          <p:cNvSpPr/>
          <p:nvPr/>
        </p:nvSpPr>
        <p:spPr>
          <a:xfrm>
            <a:off x="395536" y="2711078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내 구매 결과 확인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8" name="직사각형 27"/>
          <p:cNvSpPr/>
          <p:nvPr/>
        </p:nvSpPr>
        <p:spPr>
          <a:xfrm>
            <a:off x="395536" y="3068960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축하합니다 </a:t>
            </a:r>
            <a:r>
              <a:rPr lang="en-US" altLang="ko-KR" sz="800" b="1" dirty="0" smtClean="0"/>
              <a:t>                    -</a:t>
            </a:r>
            <a:endParaRPr lang="ko-KR" altLang="en-US" b="1" dirty="0"/>
          </a:p>
        </p:txBody>
      </p:sp>
      <p:sp>
        <p:nvSpPr>
          <p:cNvPr id="64" name="직사각형 63"/>
          <p:cNvSpPr/>
          <p:nvPr/>
        </p:nvSpPr>
        <p:spPr>
          <a:xfrm>
            <a:off x="395536" y="3776340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공식 </a:t>
            </a:r>
            <a:r>
              <a:rPr lang="ko-KR" altLang="en-US" sz="800" b="1" dirty="0" err="1" smtClean="0"/>
              <a:t>유튜브</a:t>
            </a:r>
            <a:r>
              <a:rPr lang="ko-KR" altLang="en-US" sz="800" b="1" dirty="0" smtClean="0"/>
              <a:t> 연결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626" y="1634127"/>
            <a:ext cx="4969728" cy="4945420"/>
          </a:xfrm>
          <a:prstGeom prst="rect">
            <a:avLst/>
          </a:prstGeom>
        </p:spPr>
      </p:pic>
      <p:grpSp>
        <p:nvGrpSpPr>
          <p:cNvPr id="90" name="그룹 89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91" name="TextBox 90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2-5</a:t>
              </a:r>
              <a:endParaRPr lang="ko-KR" altLang="en-US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당첨번호 페이지</a:t>
              </a:r>
              <a:r>
                <a:rPr lang="en-US" altLang="ko-KR" dirty="0" smtClean="0"/>
                <a:t>6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473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249836" y="1268016"/>
            <a:ext cx="8664456" cy="5030974"/>
            <a:chOff x="249836" y="1268016"/>
            <a:chExt cx="8664456" cy="503097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36" y="1268016"/>
              <a:ext cx="8664456" cy="503097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142505" y="1412776"/>
              <a:ext cx="5237807" cy="4886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3528" y="1372518"/>
              <a:ext cx="122413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100" b="1" smtClean="0"/>
                <a:t>당첨번호확인</a:t>
              </a:r>
              <a:endParaRPr lang="ko-KR" altLang="en-US" sz="1600" b="1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02570" y="1648474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추첨결과안</a:t>
            </a:r>
            <a:r>
              <a:rPr lang="ko-KR" altLang="en-US" sz="800" b="1" dirty="0"/>
              <a:t>내</a:t>
            </a:r>
            <a:r>
              <a:rPr lang="ko-KR" altLang="en-US" sz="800" b="1" dirty="0" smtClean="0"/>
              <a:t>     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5" name="직사각형 24"/>
          <p:cNvSpPr/>
          <p:nvPr/>
        </p:nvSpPr>
        <p:spPr>
          <a:xfrm>
            <a:off x="395536" y="2010048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/>
              <a:t>메가밀리언</a:t>
            </a:r>
            <a:r>
              <a:rPr lang="ko-KR" altLang="en-US" sz="800" b="1" dirty="0" smtClean="0"/>
              <a:t> 당첨안내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6" name="직사각형 25"/>
          <p:cNvSpPr/>
          <p:nvPr/>
        </p:nvSpPr>
        <p:spPr>
          <a:xfrm>
            <a:off x="393378" y="2361580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/>
              <a:t>파워볼</a:t>
            </a:r>
            <a:r>
              <a:rPr lang="ko-KR" altLang="en-US" sz="800" b="1" dirty="0" smtClean="0"/>
              <a:t> 당첨안내 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7" name="직사각형 26"/>
          <p:cNvSpPr/>
          <p:nvPr/>
        </p:nvSpPr>
        <p:spPr>
          <a:xfrm>
            <a:off x="395536" y="2711078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내 구매 결과 확인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8" name="직사각형 27"/>
          <p:cNvSpPr/>
          <p:nvPr/>
        </p:nvSpPr>
        <p:spPr>
          <a:xfrm>
            <a:off x="395536" y="3068960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축하합니다 </a:t>
            </a:r>
            <a:r>
              <a:rPr lang="en-US" altLang="ko-KR" sz="800" b="1" dirty="0" smtClean="0"/>
              <a:t>                    -</a:t>
            </a:r>
            <a:endParaRPr lang="ko-KR" altLang="en-US" b="1" dirty="0"/>
          </a:p>
        </p:txBody>
      </p:sp>
      <p:sp>
        <p:nvSpPr>
          <p:cNvPr id="64" name="직사각형 63"/>
          <p:cNvSpPr/>
          <p:nvPr/>
        </p:nvSpPr>
        <p:spPr>
          <a:xfrm>
            <a:off x="395536" y="3429000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공식 </a:t>
            </a:r>
            <a:r>
              <a:rPr lang="ko-KR" altLang="en-US" sz="800" b="1" dirty="0" err="1" smtClean="0"/>
              <a:t>유튜브</a:t>
            </a:r>
            <a:r>
              <a:rPr lang="ko-KR" altLang="en-US" sz="800" b="1" dirty="0" smtClean="0"/>
              <a:t> 연결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397430"/>
            <a:ext cx="1512168" cy="23137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505" y="4005064"/>
            <a:ext cx="2186261" cy="22487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87" y="1702116"/>
            <a:ext cx="3639712" cy="205301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87" y="4293096"/>
            <a:ext cx="3639712" cy="2060896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32" name="TextBox 31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2-6</a:t>
              </a:r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당첨번호 페이지</a:t>
              </a:r>
              <a:r>
                <a:rPr lang="en-US" altLang="ko-KR" dirty="0"/>
                <a:t>7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452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36896" y="1268760"/>
            <a:ext cx="5059240" cy="2118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857984" y="1268760"/>
            <a:ext cx="2454724" cy="21198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38432" y="3453544"/>
            <a:ext cx="3761560" cy="12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72000" y="3453544"/>
            <a:ext cx="3749844" cy="127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2" name="직사각형 1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sp>
        <p:nvSpPr>
          <p:cNvPr id="25" name="모서리가 둥근 직사각형 24"/>
          <p:cNvSpPr/>
          <p:nvPr/>
        </p:nvSpPr>
        <p:spPr>
          <a:xfrm>
            <a:off x="5940152" y="1340768"/>
            <a:ext cx="936104" cy="36004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/>
              <a:t>상단배너 </a:t>
            </a:r>
            <a:r>
              <a:rPr lang="en-US" altLang="ko-KR" sz="700" b="1" dirty="0"/>
              <a:t>2</a:t>
            </a:r>
            <a:endParaRPr lang="ko-KR" altLang="en-US" sz="700" b="1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39" y="1613410"/>
            <a:ext cx="4871905" cy="1706934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899592" y="1305336"/>
            <a:ext cx="46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CC0000"/>
                </a:solidFill>
              </a:rPr>
              <a:t>미국 복권 </a:t>
            </a:r>
            <a:r>
              <a:rPr lang="ko-KR" altLang="en-US" sz="1600" b="1" dirty="0" smtClean="0">
                <a:solidFill>
                  <a:schemeClr val="tx2">
                    <a:lumMod val="75000"/>
                  </a:schemeClr>
                </a:solidFill>
              </a:rPr>
              <a:t>믿고 살 수 있는 전문 구매대행 사이트</a:t>
            </a:r>
            <a:endParaRPr lang="ko-KR" altLang="en-US" sz="1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93" y="3494912"/>
            <a:ext cx="3654184" cy="733425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20" y="3494912"/>
            <a:ext cx="3617936" cy="733425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791008" y="4287000"/>
            <a:ext cx="972680" cy="36004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상세결과보기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799120" y="4287000"/>
            <a:ext cx="972680" cy="36004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2">
                    <a:lumMod val="50000"/>
                  </a:schemeClr>
                </a:solidFill>
              </a:rPr>
              <a:t>방송보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기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819424" y="4293096"/>
            <a:ext cx="1008112" cy="360040"/>
          </a:xfrm>
          <a:prstGeom prst="rect">
            <a:avLst/>
          </a:prstGeom>
          <a:ln w="31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공식사이트</a:t>
            </a:r>
            <a:endParaRPr lang="ko-KR" altLang="en-US" sz="11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3888496" y="4287000"/>
            <a:ext cx="528440" cy="36004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JOIN</a:t>
            </a:r>
          </a:p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NOW</a:t>
            </a:r>
            <a:endParaRPr lang="ko-KR" altLang="en-US" sz="900" b="1" dirty="0">
              <a:solidFill>
                <a:srgbClr val="FFC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618480" y="4293096"/>
            <a:ext cx="972680" cy="36004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상세결과보기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626592" y="4293096"/>
            <a:ext cx="972680" cy="360040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2">
                    <a:lumMod val="50000"/>
                  </a:schemeClr>
                </a:solidFill>
              </a:rPr>
              <a:t>방송보</a:t>
            </a:r>
            <a:r>
              <a:rPr lang="ko-KR" altLang="en-US" sz="1100" b="1" dirty="0">
                <a:solidFill>
                  <a:schemeClr val="bg2">
                    <a:lumMod val="50000"/>
                  </a:schemeClr>
                </a:solidFill>
              </a:rPr>
              <a:t>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646896" y="4299192"/>
            <a:ext cx="1008112" cy="360040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공식사이트</a:t>
            </a:r>
            <a:endParaRPr lang="ko-KR" altLang="en-US" sz="11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7715968" y="4293096"/>
            <a:ext cx="528440" cy="36004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JOIN</a:t>
            </a:r>
          </a:p>
          <a:p>
            <a:pPr algn="ctr"/>
            <a:r>
              <a:rPr lang="en-US" altLang="ko-KR" sz="900" b="1" dirty="0" smtClean="0">
                <a:solidFill>
                  <a:srgbClr val="FFC000"/>
                </a:solidFill>
              </a:rPr>
              <a:t>NOW</a:t>
            </a:r>
            <a:endParaRPr lang="ko-KR" altLang="en-US" sz="900" b="1" dirty="0">
              <a:solidFill>
                <a:srgbClr val="FFC000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36" y="4749528"/>
            <a:ext cx="8388424" cy="170431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699744" y="5661248"/>
            <a:ext cx="88848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고객센터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971552" y="5661248"/>
            <a:ext cx="113326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구매티켓보기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10792" y="225216"/>
            <a:ext cx="2326696" cy="46714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고객센</a:t>
            </a:r>
            <a:r>
              <a:rPr lang="ko-KR" altLang="en-US" dirty="0"/>
              <a:t>터</a:t>
            </a:r>
          </a:p>
        </p:txBody>
      </p:sp>
      <p:sp>
        <p:nvSpPr>
          <p:cNvPr id="38" name="오른쪽 화살표 37"/>
          <p:cNvSpPr/>
          <p:nvPr/>
        </p:nvSpPr>
        <p:spPr>
          <a:xfrm rot="10800000" flipH="1">
            <a:off x="5844246" y="766420"/>
            <a:ext cx="371088" cy="32385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5323830" y="729272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pSp>
        <p:nvGrpSpPr>
          <p:cNvPr id="46" name="그룹 45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48" name="TextBox 47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1-1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고객센터 페이지</a:t>
              </a:r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66" name="오른쪽 화살표 65"/>
          <p:cNvSpPr/>
          <p:nvPr/>
        </p:nvSpPr>
        <p:spPr>
          <a:xfrm rot="10800000" flipH="1">
            <a:off x="5164424" y="5014892"/>
            <a:ext cx="371088" cy="32385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4644008" y="4977744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8" name="순서도: 지연 67"/>
          <p:cNvSpPr/>
          <p:nvPr/>
        </p:nvSpPr>
        <p:spPr>
          <a:xfrm>
            <a:off x="1986062" y="5034489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2406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31534" y="260649"/>
            <a:ext cx="2016930" cy="1440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24872" y="260648"/>
            <a:ext cx="2016224" cy="1440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537488" y="260649"/>
            <a:ext cx="2016224" cy="1440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644008" y="260649"/>
            <a:ext cx="2004032" cy="1440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528098"/>
              </p:ext>
            </p:extLst>
          </p:nvPr>
        </p:nvGraphicFramePr>
        <p:xfrm>
          <a:off x="469488" y="1259649"/>
          <a:ext cx="191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빠른 베스트 추천 숫자 </a:t>
                      </a:r>
                      <a:endParaRPr lang="ko-KR" alt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341753"/>
              </p:ext>
            </p:extLst>
          </p:nvPr>
        </p:nvGraphicFramePr>
        <p:xfrm>
          <a:off x="2585112" y="1268760"/>
          <a:ext cx="191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소문내고</a:t>
                      </a:r>
                      <a:r>
                        <a:rPr lang="ko-KR" altLang="en-US" sz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선물 받기</a:t>
                      </a:r>
                      <a:endParaRPr lang="ko-KR" alt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188348"/>
              </p:ext>
            </p:extLst>
          </p:nvPr>
        </p:nvGraphicFramePr>
        <p:xfrm>
          <a:off x="4691632" y="1268760"/>
          <a:ext cx="191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당첨시</a:t>
                      </a:r>
                      <a:r>
                        <a:rPr lang="ko-KR" altLang="en-US" sz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 유의사항</a:t>
                      </a:r>
                      <a:endParaRPr lang="ko-KR" alt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31596"/>
              </p:ext>
            </p:extLst>
          </p:nvPr>
        </p:nvGraphicFramePr>
        <p:xfrm>
          <a:off x="6785960" y="1268760"/>
          <a:ext cx="191488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8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구매대행 이용가이드</a:t>
                      </a:r>
                      <a:endParaRPr lang="ko-KR" altLang="en-US" sz="12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472496" y="314368"/>
            <a:ext cx="1914880" cy="88848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592352" y="320464"/>
            <a:ext cx="1914880" cy="88848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685536" y="314368"/>
            <a:ext cx="1914880" cy="8884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781008" y="302176"/>
            <a:ext cx="1914880" cy="8884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48680"/>
            <a:ext cx="1302828" cy="61989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6016" y="320464"/>
            <a:ext cx="197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LUCKY </a:t>
            </a:r>
            <a:r>
              <a:rPr lang="en-US" altLang="ko-KR" b="1" dirty="0" smtClean="0">
                <a:solidFill>
                  <a:srgbClr val="FFC000"/>
                </a:solidFill>
              </a:rPr>
              <a:t>NUMBER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794756" y="689796"/>
            <a:ext cx="497372" cy="43494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758180" y="715936"/>
            <a:ext cx="580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BUY</a:t>
            </a:r>
          </a:p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NOW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4" b="96000" l="1778" r="97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7934">
            <a:off x="2501890" y="157680"/>
            <a:ext cx="1020950" cy="1020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2" name="모서리가 둥근 직사각형 31"/>
          <p:cNvSpPr/>
          <p:nvPr/>
        </p:nvSpPr>
        <p:spPr>
          <a:xfrm>
            <a:off x="3275856" y="404665"/>
            <a:ext cx="1152128" cy="2160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SNS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에 </a:t>
            </a:r>
            <a:r>
              <a:rPr lang="ko-KR" altLang="en-US" sz="1000" b="1" dirty="0" err="1" smtClean="0">
                <a:solidFill>
                  <a:schemeClr val="bg2">
                    <a:lumMod val="50000"/>
                  </a:schemeClr>
                </a:solidFill>
              </a:rPr>
              <a:t>소문내도</a:t>
            </a:r>
            <a:endParaRPr lang="ko-KR" alt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275856" y="654945"/>
            <a:ext cx="1152128" cy="22329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err="1" smtClean="0">
                <a:solidFill>
                  <a:schemeClr val="bg2">
                    <a:lumMod val="50000"/>
                  </a:schemeClr>
                </a:solidFill>
              </a:rPr>
              <a:t>친추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 추천에도</a:t>
            </a:r>
            <a:endParaRPr lang="ko-KR" alt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275856" y="914816"/>
            <a:ext cx="1152128" cy="22329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ko-KR" altLang="en-US" sz="12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선물이 팡팡</a:t>
            </a:r>
            <a:endParaRPr lang="ko-KR" altLang="en-US" sz="12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78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496" y="779184"/>
            <a:ext cx="798404" cy="379886"/>
          </a:xfrm>
          <a:prstGeom prst="rect">
            <a:avLst/>
          </a:prstGeom>
        </p:spPr>
      </p:pic>
      <p:pic>
        <p:nvPicPr>
          <p:cNvPr id="1026" name="Picture 2" descr="C:\Users\dev\AppData\Local\Microsoft\Windows\INetCache\IE\MVZD1D5L\trophy-1414791_960_720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481" y="435138"/>
            <a:ext cx="739911" cy="71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모서리가 둥근 직사각형 36"/>
          <p:cNvSpPr/>
          <p:nvPr/>
        </p:nvSpPr>
        <p:spPr>
          <a:xfrm>
            <a:off x="5580112" y="482199"/>
            <a:ext cx="936104" cy="35451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b="1" dirty="0" smtClean="0">
                <a:solidFill>
                  <a:srgbClr val="C00000"/>
                </a:solidFill>
              </a:rPr>
              <a:t>당첨</a:t>
            </a:r>
            <a:r>
              <a:rPr lang="ko-KR" altLang="en-US" sz="1000" b="1" dirty="0" smtClean="0">
                <a:solidFill>
                  <a:srgbClr val="FFFF00"/>
                </a:solidFill>
              </a:rPr>
              <a:t>을</a:t>
            </a:r>
            <a:endParaRPr lang="en-US" altLang="ko-KR" sz="1000" b="1" dirty="0" smtClean="0">
              <a:solidFill>
                <a:srgbClr val="FFFF00"/>
              </a:solidFill>
            </a:endParaRPr>
          </a:p>
          <a:p>
            <a:r>
              <a:rPr lang="ko-KR" altLang="en-US" sz="1000" b="1" dirty="0" smtClean="0">
                <a:solidFill>
                  <a:srgbClr val="FFFF00"/>
                </a:solidFill>
              </a:rPr>
              <a:t>축하합니다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899954"/>
              </p:ext>
            </p:extLst>
          </p:nvPr>
        </p:nvGraphicFramePr>
        <p:xfrm>
          <a:off x="5388472" y="910655"/>
          <a:ext cx="1152128" cy="19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</a:tblGrid>
              <a:tr h="1340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당첨 절차 및 회사 정책</a:t>
                      </a:r>
                      <a:endParaRPr lang="ko-KR" altLang="en-US" sz="7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164" y="378305"/>
            <a:ext cx="1335236" cy="2021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165" y="628972"/>
            <a:ext cx="1335236" cy="249268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7236296" y="930785"/>
            <a:ext cx="1414142" cy="223295"/>
          </a:xfrm>
          <a:prstGeom prst="roundRect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50000"/>
                  </a:schemeClr>
                </a:solidFill>
              </a:rPr>
              <a:t>믿고 구매하는 </a:t>
            </a:r>
            <a:r>
              <a:rPr lang="en-US" altLang="ko-KR" sz="10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endParaRPr lang="ko-KR" alt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414840" y="1724048"/>
            <a:ext cx="8351912" cy="1320997"/>
            <a:chOff x="414840" y="1724048"/>
            <a:chExt cx="8351912" cy="1320997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840" y="1724048"/>
              <a:ext cx="8351912" cy="1320997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4644008" y="1797200"/>
              <a:ext cx="80542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b="1" smtClean="0"/>
                <a:t>당첨자 확인</a:t>
              </a:r>
              <a:endParaRPr lang="ko-KR" altLang="en-US" sz="800" b="1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732240" y="1797200"/>
              <a:ext cx="80542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최신 </a:t>
              </a:r>
              <a:r>
                <a:rPr lang="en-US" altLang="ko-KR" sz="800" b="1" dirty="0" smtClean="0"/>
                <a:t>NEWS</a:t>
              </a:r>
              <a:endParaRPr lang="ko-KR" altLang="en-US" sz="800" b="1" dirty="0"/>
            </a:p>
          </p:txBody>
        </p:sp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4" y="3063333"/>
            <a:ext cx="7128791" cy="3039016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341244" y="3102786"/>
            <a:ext cx="1404156" cy="939998"/>
            <a:chOff x="270182" y="2420888"/>
            <a:chExt cx="1728192" cy="1080120"/>
          </a:xfrm>
        </p:grpSpPr>
        <p:sp>
          <p:nvSpPr>
            <p:cNvPr id="48" name="모서리가 둥근 직사각형 47"/>
            <p:cNvSpPr/>
            <p:nvPr/>
          </p:nvSpPr>
          <p:spPr>
            <a:xfrm>
              <a:off x="346241" y="2420888"/>
              <a:ext cx="1512168" cy="108012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Picture 2" descr="C:\Users\dev\AppData\Local\Microsoft\Windows\INetCache\IE\PIWUHSTS\coins-1857222_960_720[1]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2780928"/>
              <a:ext cx="713705" cy="685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270182" y="2503929"/>
              <a:ext cx="1728192" cy="300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err="1" smtClean="0">
                  <a:solidFill>
                    <a:schemeClr val="bg1"/>
                  </a:solidFill>
                </a:rPr>
                <a:t>캐쉬충전</a:t>
              </a:r>
              <a:r>
                <a:rPr lang="ko-KR" altLang="en-US" sz="11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100" b="1" dirty="0" err="1" smtClean="0">
                  <a:solidFill>
                    <a:schemeClr val="bg1"/>
                  </a:solidFill>
                </a:rPr>
                <a:t>바로가기</a:t>
              </a:r>
              <a:endParaRPr lang="ko-KR" altLang="en-US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53" y="4138033"/>
            <a:ext cx="1260679" cy="583002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340673" y="4858112"/>
            <a:ext cx="1266808" cy="1224136"/>
            <a:chOff x="323528" y="5282546"/>
            <a:chExt cx="1534881" cy="1224136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347365" y="5282546"/>
              <a:ext cx="1511044" cy="1224136"/>
            </a:xfrm>
            <a:prstGeom prst="roundRect">
              <a:avLst/>
            </a:prstGeom>
            <a:solidFill>
              <a:schemeClr val="bg1"/>
            </a:solidFill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5307077"/>
              <a:ext cx="1228187" cy="748895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323528" y="5991671"/>
              <a:ext cx="15121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/>
                <a:t>0000 </a:t>
              </a:r>
              <a:r>
                <a:rPr lang="ko-KR" altLang="en-US" sz="700" b="1" dirty="0" smtClean="0"/>
                <a:t>은 미국복권 구매대행 업체입니다</a:t>
              </a:r>
              <a:r>
                <a:rPr lang="en-US" altLang="ko-KR" sz="700" b="1" dirty="0"/>
                <a:t>.</a:t>
              </a:r>
              <a:r>
                <a:rPr lang="en-US" altLang="ko-KR" sz="700" b="1" dirty="0" smtClean="0"/>
                <a:t> </a:t>
              </a:r>
              <a:r>
                <a:rPr lang="en-US" altLang="ko-KR" sz="700" b="1" dirty="0" smtClean="0">
                  <a:solidFill>
                    <a:srgbClr val="C00000"/>
                  </a:solidFill>
                </a:rPr>
                <a:t>19</a:t>
              </a:r>
              <a:r>
                <a:rPr lang="ko-KR" altLang="en-US" sz="700" b="1" dirty="0" smtClean="0">
                  <a:solidFill>
                    <a:srgbClr val="C00000"/>
                  </a:solidFill>
                </a:rPr>
                <a:t>세 미만</a:t>
              </a:r>
              <a:r>
                <a:rPr lang="ko-KR" altLang="en-US" sz="700" b="1" dirty="0" smtClean="0"/>
                <a:t>은 이용하실 수 없습니다</a:t>
              </a:r>
              <a:r>
                <a:rPr lang="en-US" altLang="ko-KR" sz="700" b="1" dirty="0" smtClean="0"/>
                <a:t>. </a:t>
              </a:r>
              <a:endParaRPr lang="ko-KR" altLang="en-US" sz="700" b="1" dirty="0"/>
            </a:p>
          </p:txBody>
        </p:sp>
      </p:grpSp>
      <p:sp>
        <p:nvSpPr>
          <p:cNvPr id="61" name="순서도: 지연 60"/>
          <p:cNvSpPr/>
          <p:nvPr/>
        </p:nvSpPr>
        <p:spPr>
          <a:xfrm>
            <a:off x="2393472" y="1658621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b="1" dirty="0"/>
          </a:p>
        </p:txBody>
      </p:sp>
      <p:sp>
        <p:nvSpPr>
          <p:cNvPr id="62" name="순서도: 지연 61"/>
          <p:cNvSpPr/>
          <p:nvPr/>
        </p:nvSpPr>
        <p:spPr>
          <a:xfrm>
            <a:off x="323528" y="1658621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b="1" dirty="0"/>
          </a:p>
        </p:txBody>
      </p:sp>
      <p:sp>
        <p:nvSpPr>
          <p:cNvPr id="63" name="순서도: 지연 62"/>
          <p:cNvSpPr/>
          <p:nvPr/>
        </p:nvSpPr>
        <p:spPr>
          <a:xfrm>
            <a:off x="4769736" y="1353468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b="1" dirty="0"/>
          </a:p>
        </p:txBody>
      </p:sp>
      <p:sp>
        <p:nvSpPr>
          <p:cNvPr id="64" name="순서도: 지연 63"/>
          <p:cNvSpPr/>
          <p:nvPr/>
        </p:nvSpPr>
        <p:spPr>
          <a:xfrm>
            <a:off x="6713952" y="1353468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b="1" dirty="0"/>
          </a:p>
        </p:txBody>
      </p:sp>
      <p:sp>
        <p:nvSpPr>
          <p:cNvPr id="65" name="순서도: 지연 64"/>
          <p:cNvSpPr/>
          <p:nvPr/>
        </p:nvSpPr>
        <p:spPr>
          <a:xfrm>
            <a:off x="6516216" y="1800374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b="1" dirty="0"/>
          </a:p>
        </p:txBody>
      </p:sp>
      <p:sp>
        <p:nvSpPr>
          <p:cNvPr id="66" name="순서도: 지연 65"/>
          <p:cNvSpPr/>
          <p:nvPr/>
        </p:nvSpPr>
        <p:spPr>
          <a:xfrm>
            <a:off x="173162" y="4153501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b="1" dirty="0"/>
          </a:p>
        </p:txBody>
      </p:sp>
      <p:grpSp>
        <p:nvGrpSpPr>
          <p:cNvPr id="67" name="그룹 66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68" name="TextBox 67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1-2</a:t>
              </a:r>
              <a:endParaRPr lang="ko-KR" alt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고객센터 페이지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9054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8" y="198337"/>
            <a:ext cx="8245358" cy="142380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30528" y="3212976"/>
            <a:ext cx="6840760" cy="504056"/>
          </a:xfrm>
          <a:prstGeom prst="rect">
            <a:avLst/>
          </a:prstGeom>
          <a:solidFill>
            <a:schemeClr val="bg1"/>
          </a:solidFill>
          <a:ln w="127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021621"/>
              </p:ext>
            </p:extLst>
          </p:nvPr>
        </p:nvGraphicFramePr>
        <p:xfrm>
          <a:off x="1346552" y="3274184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상호명 및 회사주소</a:t>
                      </a:r>
                      <a:endParaRPr lang="ko-KR" altLang="en-US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1818"/>
              </p:ext>
            </p:extLst>
          </p:nvPr>
        </p:nvGraphicFramePr>
        <p:xfrm>
          <a:off x="1331640" y="2708920"/>
          <a:ext cx="75608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  <a:gridCol w="945105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회사소개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메가밀리언구입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파워볼구입</a:t>
                      </a:r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개인보호정책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이용약관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고객센터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Q&amp;A</a:t>
                      </a:r>
                      <a:endParaRPr lang="ko-KR" altLang="en-US" sz="8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265728" y="3789040"/>
            <a:ext cx="6644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0000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은 미국복권 </a:t>
            </a:r>
            <a:r>
              <a:rPr lang="ko-KR" altLang="en-US" sz="800" b="1" dirty="0" smtClean="0">
                <a:solidFill>
                  <a:schemeClr val="accent2">
                    <a:lumMod val="75000"/>
                  </a:schemeClr>
                </a:solidFill>
              </a:rPr>
              <a:t>구매대행 사이트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이며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19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세 미만 청소년은 이용하실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</a:rPr>
              <a:t>과도한 구매는 올바른 선택이 될 수 없습니다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25485" y="1844824"/>
            <a:ext cx="5256584" cy="792088"/>
            <a:chOff x="2699792" y="3861048"/>
            <a:chExt cx="5256584" cy="79208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3861048"/>
              <a:ext cx="955535" cy="7920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4831" y="3861048"/>
              <a:ext cx="919217" cy="732709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3" y="3861048"/>
              <a:ext cx="879251" cy="732709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3861048"/>
              <a:ext cx="1080120" cy="746750"/>
            </a:xfrm>
            <a:prstGeom prst="rect">
              <a:avLst/>
            </a:prstGeom>
          </p:spPr>
        </p:pic>
      </p:grpSp>
      <p:sp>
        <p:nvSpPr>
          <p:cNvPr id="25" name="순서도: 지연 24"/>
          <p:cNvSpPr/>
          <p:nvPr/>
        </p:nvSpPr>
        <p:spPr>
          <a:xfrm>
            <a:off x="7067642" y="2799978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b="1" dirty="0"/>
          </a:p>
        </p:txBody>
      </p:sp>
      <p:sp>
        <p:nvSpPr>
          <p:cNvPr id="26" name="오른쪽 화살표 25"/>
          <p:cNvSpPr/>
          <p:nvPr/>
        </p:nvSpPr>
        <p:spPr>
          <a:xfrm rot="5400000" flipH="1">
            <a:off x="6375272" y="3012720"/>
            <a:ext cx="371088" cy="32385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344792" y="3284984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pSp>
        <p:nvGrpSpPr>
          <p:cNvPr id="31" name="그룹 30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32" name="TextBox 31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1-3</a:t>
              </a:r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고객센터 페이지</a:t>
              </a:r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4646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383344" y="404648"/>
            <a:ext cx="432048" cy="3954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87400" y="42293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고객센터</a:t>
            </a:r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249836" y="1268016"/>
            <a:ext cx="8664456" cy="5030974"/>
            <a:chOff x="249836" y="1268016"/>
            <a:chExt cx="8664456" cy="503097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36" y="1268016"/>
              <a:ext cx="8664456" cy="503097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142505" y="1412776"/>
              <a:ext cx="5237807" cy="4886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3528" y="1364805"/>
              <a:ext cx="8458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고객센</a:t>
              </a:r>
              <a:r>
                <a:rPr lang="ko-KR" altLang="en-US" sz="1200" b="1" dirty="0"/>
                <a:t>터</a:t>
              </a:r>
              <a:endParaRPr lang="ko-KR" altLang="en-US" b="1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02570" y="2027564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구매대행 이용가이드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5" name="직사각형 24"/>
          <p:cNvSpPr/>
          <p:nvPr/>
        </p:nvSpPr>
        <p:spPr>
          <a:xfrm>
            <a:off x="395536" y="2378596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미국복권 구매 대행 </a:t>
            </a:r>
            <a:r>
              <a:rPr lang="en-US" altLang="ko-KR" sz="800" b="1" dirty="0" smtClean="0"/>
              <a:t>A TO Z  -</a:t>
            </a:r>
            <a:endParaRPr lang="ko-KR" altLang="en-US" b="1" dirty="0"/>
          </a:p>
        </p:txBody>
      </p:sp>
      <p:sp>
        <p:nvSpPr>
          <p:cNvPr id="26" name="직사각형 25"/>
          <p:cNvSpPr/>
          <p:nvPr/>
        </p:nvSpPr>
        <p:spPr>
          <a:xfrm>
            <a:off x="393378" y="2723778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/>
              <a:t>당첨시</a:t>
            </a:r>
            <a:r>
              <a:rPr lang="ko-KR" altLang="en-US" sz="800" b="1" dirty="0" smtClean="0"/>
              <a:t> 유의사항 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7" name="직사각형 26"/>
          <p:cNvSpPr/>
          <p:nvPr/>
        </p:nvSpPr>
        <p:spPr>
          <a:xfrm>
            <a:off x="395536" y="3077468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공지사항         </a:t>
            </a:r>
            <a:r>
              <a:rPr lang="en-US" altLang="ko-KR" sz="800" b="1" dirty="0" smtClean="0"/>
              <a:t>            </a:t>
            </a:r>
            <a:r>
              <a:rPr lang="ko-KR" altLang="en-US" sz="800" b="1" dirty="0" smtClean="0"/>
              <a:t>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8" name="직사각형 27"/>
          <p:cNvSpPr/>
          <p:nvPr/>
        </p:nvSpPr>
        <p:spPr>
          <a:xfrm>
            <a:off x="395536" y="3431158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FAQ                         </a:t>
            </a:r>
            <a:r>
              <a:rPr lang="ko-KR" altLang="en-US" sz="800" b="1" dirty="0" smtClean="0"/>
              <a:t>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32" name="직사각형 31"/>
          <p:cNvSpPr/>
          <p:nvPr/>
        </p:nvSpPr>
        <p:spPr>
          <a:xfrm>
            <a:off x="2231740" y="1412776"/>
            <a:ext cx="5004556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95536" y="3789040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Q&amp;A                         </a:t>
            </a:r>
            <a:r>
              <a:rPr lang="ko-KR" altLang="en-US" sz="800" b="1" dirty="0" smtClean="0"/>
              <a:t>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44" name="직사각형 43"/>
          <p:cNvSpPr/>
          <p:nvPr/>
        </p:nvSpPr>
        <p:spPr>
          <a:xfrm>
            <a:off x="395536" y="4142730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최신</a:t>
            </a:r>
            <a:r>
              <a:rPr lang="en-US" altLang="ko-KR" sz="800" b="1" dirty="0" smtClean="0"/>
              <a:t>NEWS                  </a:t>
            </a:r>
            <a:r>
              <a:rPr lang="ko-KR" altLang="en-US" sz="800" b="1" dirty="0" smtClean="0"/>
              <a:t>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45" name="직사각형 44"/>
          <p:cNvSpPr/>
          <p:nvPr/>
        </p:nvSpPr>
        <p:spPr>
          <a:xfrm>
            <a:off x="395536" y="4498578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자유게시</a:t>
            </a:r>
            <a:r>
              <a:rPr lang="ko-KR" altLang="en-US" sz="800" b="1" dirty="0"/>
              <a:t>판</a:t>
            </a:r>
            <a:r>
              <a:rPr lang="en-US" altLang="ko-KR" sz="800" b="1" dirty="0" smtClean="0"/>
              <a:t>                     -</a:t>
            </a:r>
            <a:endParaRPr lang="ko-KR" altLang="en-US" b="1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158" y="1439484"/>
            <a:ext cx="3748615" cy="5023144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402570" y="1648474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안</a:t>
            </a:r>
            <a:r>
              <a:rPr lang="ko-KR" altLang="en-US" sz="800" b="1" dirty="0"/>
              <a:t>내</a:t>
            </a:r>
            <a:r>
              <a:rPr lang="ko-KR" altLang="en-US" sz="800" b="1" dirty="0" smtClean="0"/>
              <a:t>                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grpSp>
        <p:nvGrpSpPr>
          <p:cNvPr id="48" name="그룹 47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49" name="TextBox 48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2-1</a:t>
              </a:r>
              <a:endParaRPr lang="ko-KR" alt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고객센터 페이지</a:t>
              </a:r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2569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 noChangeAspect="1"/>
          </p:cNvSpPr>
          <p:nvPr/>
        </p:nvSpPr>
        <p:spPr>
          <a:xfrm>
            <a:off x="107504" y="141176"/>
            <a:ext cx="8928992" cy="6624736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29080" y="260648"/>
            <a:ext cx="8640960" cy="935768"/>
            <a:chOff x="251520" y="-171064"/>
            <a:chExt cx="8640960" cy="935768"/>
          </a:xfrm>
        </p:grpSpPr>
        <p:sp>
          <p:nvSpPr>
            <p:cNvPr id="6" name="직사각형 5"/>
            <p:cNvSpPr/>
            <p:nvPr/>
          </p:nvSpPr>
          <p:spPr>
            <a:xfrm>
              <a:off x="251520" y="260648"/>
              <a:ext cx="8640960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1">
              <a:schemeClr val="lt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44" y="-171064"/>
              <a:ext cx="936104" cy="360040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/>
                <a:t>사이트</a:t>
              </a:r>
              <a:r>
                <a:rPr lang="ko-KR" altLang="en-US" sz="1400" b="1" dirty="0" err="1"/>
                <a:t>명</a:t>
              </a:r>
              <a:endParaRPr lang="ko-KR" altLang="en-US" sz="1400" b="1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3281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/>
                <a:t>About us</a:t>
              </a:r>
              <a:endParaRPr lang="ko-KR" altLang="en-US" sz="1000" b="1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8612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err="1" smtClean="0"/>
                <a:t>메가밀리언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226288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err="1" smtClean="0"/>
                <a:t>파워볼</a:t>
              </a:r>
              <a:r>
                <a:rPr lang="ko-KR" altLang="en-US" sz="700" b="1" dirty="0" smtClean="0"/>
                <a:t> 구매</a:t>
              </a:r>
              <a:endParaRPr lang="ko-KR" altLang="en-US" sz="700" b="1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738456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/>
                <a:t>당첨번호확인</a:t>
              </a:r>
              <a:endParaRPr lang="ko-KR" altLang="en-US" sz="700" b="1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322632" y="332992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고객센터</a:t>
              </a:r>
              <a:endParaRPr lang="ko-KR" altLang="en-US" sz="700" b="1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867096" y="326896"/>
              <a:ext cx="936104" cy="36004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smtClean="0"/>
                <a:t>충전소</a:t>
              </a:r>
              <a:endParaRPr lang="ko-KR" altLang="en-US" sz="7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35" y="260648"/>
            <a:ext cx="1419225" cy="32385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249836" y="1268016"/>
            <a:ext cx="8664456" cy="5030974"/>
            <a:chOff x="249836" y="1268016"/>
            <a:chExt cx="8664456" cy="503097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36" y="1268016"/>
              <a:ext cx="8664456" cy="503097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2142505" y="1412776"/>
              <a:ext cx="5237807" cy="4886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3528" y="1364805"/>
              <a:ext cx="8458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고객센</a:t>
              </a:r>
              <a:r>
                <a:rPr lang="ko-KR" altLang="en-US" sz="1200" b="1" dirty="0"/>
                <a:t>터</a:t>
              </a:r>
              <a:endParaRPr lang="ko-KR" altLang="en-US" b="1" dirty="0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02570" y="2021214"/>
            <a:ext cx="1584176" cy="326132"/>
          </a:xfrm>
          <a:prstGeom prst="rect">
            <a:avLst/>
          </a:prstGeom>
          <a:solidFill>
            <a:srgbClr val="006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구매대행 이용가이드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5" name="직사각형 24"/>
          <p:cNvSpPr/>
          <p:nvPr/>
        </p:nvSpPr>
        <p:spPr>
          <a:xfrm>
            <a:off x="395536" y="2384946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미국복권 구매 대행 </a:t>
            </a:r>
            <a:r>
              <a:rPr lang="en-US" altLang="ko-KR" sz="800" b="1" dirty="0" smtClean="0"/>
              <a:t>A TO Z  -</a:t>
            </a:r>
            <a:endParaRPr lang="ko-KR" altLang="en-US" b="1" dirty="0"/>
          </a:p>
        </p:txBody>
      </p:sp>
      <p:sp>
        <p:nvSpPr>
          <p:cNvPr id="26" name="직사각형 25"/>
          <p:cNvSpPr/>
          <p:nvPr/>
        </p:nvSpPr>
        <p:spPr>
          <a:xfrm>
            <a:off x="393378" y="2730128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/>
              <a:t>당첨시</a:t>
            </a:r>
            <a:r>
              <a:rPr lang="ko-KR" altLang="en-US" sz="800" b="1" dirty="0" smtClean="0"/>
              <a:t> 유의사항 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7" name="직사각형 26"/>
          <p:cNvSpPr/>
          <p:nvPr/>
        </p:nvSpPr>
        <p:spPr>
          <a:xfrm>
            <a:off x="395536" y="3083818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공지사항         </a:t>
            </a:r>
            <a:r>
              <a:rPr lang="en-US" altLang="ko-KR" sz="800" b="1" dirty="0" smtClean="0"/>
              <a:t>            </a:t>
            </a:r>
            <a:r>
              <a:rPr lang="ko-KR" altLang="en-US" sz="800" b="1" dirty="0" smtClean="0"/>
              <a:t>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28" name="직사각형 27"/>
          <p:cNvSpPr/>
          <p:nvPr/>
        </p:nvSpPr>
        <p:spPr>
          <a:xfrm>
            <a:off x="395536" y="3437508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FAQ                         </a:t>
            </a:r>
            <a:r>
              <a:rPr lang="ko-KR" altLang="en-US" sz="800" b="1" dirty="0" smtClean="0"/>
              <a:t>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32" name="직사각형 31"/>
          <p:cNvSpPr/>
          <p:nvPr/>
        </p:nvSpPr>
        <p:spPr>
          <a:xfrm>
            <a:off x="2231740" y="1412776"/>
            <a:ext cx="5004556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지연 28"/>
          <p:cNvSpPr/>
          <p:nvPr/>
        </p:nvSpPr>
        <p:spPr>
          <a:xfrm>
            <a:off x="251520" y="2098948"/>
            <a:ext cx="234312" cy="186203"/>
          </a:xfrm>
          <a:prstGeom prst="flowChartDe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b="1" dirty="0"/>
          </a:p>
        </p:txBody>
      </p:sp>
      <p:sp>
        <p:nvSpPr>
          <p:cNvPr id="43" name="직사각형 42"/>
          <p:cNvSpPr/>
          <p:nvPr/>
        </p:nvSpPr>
        <p:spPr>
          <a:xfrm>
            <a:off x="395536" y="3795390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Q&amp;A                         </a:t>
            </a:r>
            <a:r>
              <a:rPr lang="ko-KR" altLang="en-US" sz="800" b="1" dirty="0" smtClean="0"/>
              <a:t>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44" name="직사각형 43"/>
          <p:cNvSpPr/>
          <p:nvPr/>
        </p:nvSpPr>
        <p:spPr>
          <a:xfrm>
            <a:off x="395536" y="4149080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최신</a:t>
            </a:r>
            <a:r>
              <a:rPr lang="en-US" altLang="ko-KR" sz="800" b="1" dirty="0" smtClean="0"/>
              <a:t>NEWS                  </a:t>
            </a:r>
            <a:r>
              <a:rPr lang="ko-KR" altLang="en-US" sz="800" b="1" dirty="0" smtClean="0"/>
              <a:t>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sp>
        <p:nvSpPr>
          <p:cNvPr id="45" name="직사각형 44"/>
          <p:cNvSpPr/>
          <p:nvPr/>
        </p:nvSpPr>
        <p:spPr>
          <a:xfrm>
            <a:off x="395536" y="4504928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자유게시</a:t>
            </a:r>
            <a:r>
              <a:rPr lang="ko-KR" altLang="en-US" sz="800" b="1" dirty="0"/>
              <a:t>판</a:t>
            </a:r>
            <a:r>
              <a:rPr lang="en-US" altLang="ko-KR" sz="800" b="1" dirty="0" smtClean="0"/>
              <a:t>                     -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195736" y="1438176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smtClean="0">
                <a:solidFill>
                  <a:schemeClr val="bg1">
                    <a:lumMod val="50000"/>
                  </a:schemeClr>
                </a:solidFill>
              </a:rPr>
              <a:t>구매대행 이용가이드</a:t>
            </a:r>
            <a:endParaRPr lang="ko-KR" altLang="en-US" sz="8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02570" y="1654824"/>
            <a:ext cx="1584176" cy="3261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안</a:t>
            </a:r>
            <a:r>
              <a:rPr lang="ko-KR" altLang="en-US" sz="800" b="1" dirty="0"/>
              <a:t>내</a:t>
            </a:r>
            <a:r>
              <a:rPr lang="ko-KR" altLang="en-US" sz="800" b="1" dirty="0" smtClean="0"/>
              <a:t>                              </a:t>
            </a:r>
            <a:r>
              <a:rPr lang="en-US" altLang="ko-KR" sz="800" b="1" dirty="0" smtClean="0"/>
              <a:t>-</a:t>
            </a:r>
            <a:endParaRPr lang="ko-KR" altLang="en-US" b="1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40" y="1663638"/>
            <a:ext cx="5004556" cy="4861706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6876256" y="6093296"/>
            <a:ext cx="2520280" cy="657364"/>
            <a:chOff x="7020272" y="6093296"/>
            <a:chExt cx="2520280" cy="657364"/>
          </a:xfrm>
        </p:grpSpPr>
        <p:sp>
          <p:nvSpPr>
            <p:cNvPr id="38" name="TextBox 37"/>
            <p:cNvSpPr txBox="1"/>
            <p:nvPr/>
          </p:nvSpPr>
          <p:spPr>
            <a:xfrm>
              <a:off x="7666933" y="6381328"/>
              <a:ext cx="187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Page 2-2</a:t>
              </a:r>
              <a:endParaRPr lang="ko-KR" alt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20272" y="6093296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고객센터 페이지</a:t>
              </a:r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7221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2917</TotalTime>
  <Words>6919</Words>
  <Application>Microsoft Office PowerPoint</Application>
  <PresentationFormat>화면 슬라이드 쇼(4:3)</PresentationFormat>
  <Paragraphs>2855</Paragraphs>
  <Slides>107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107</vt:i4>
      </vt:variant>
    </vt:vector>
  </HeadingPairs>
  <TitlesOfParts>
    <vt:vector size="10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dev</dc:creator>
  <cp:lastModifiedBy>dev</cp:lastModifiedBy>
  <cp:revision>138</cp:revision>
  <dcterms:created xsi:type="dcterms:W3CDTF">2021-09-20T12:08:39Z</dcterms:created>
  <dcterms:modified xsi:type="dcterms:W3CDTF">2021-10-13T11:28:18Z</dcterms:modified>
</cp:coreProperties>
</file>